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Bookman Old Style" panose="02050604050505020204" pitchFamily="18" charset="0"/>
      <p:regular r:id="rId21"/>
      <p:bold r:id="rId22"/>
      <p:italic r:id="rId23"/>
      <p:boldItalic r:id="rId24"/>
    </p:embeddedFont>
    <p:embeddedFont>
      <p:font typeface="Arial Narrow" panose="020B0604020202020204" pitchFamily="34" charset="0"/>
      <p:regular r:id="rId25"/>
      <p:bold r:id="rId26"/>
      <p:italic r:id="rId27"/>
      <p:boldItalic r:id="rId28"/>
    </p:embeddedFont>
    <p:embeddedFont>
      <p:font typeface="Comic Sans MS" panose="030F0902030302020204" pitchFamily="66"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ockwell" panose="02060603020205020403" pitchFamily="18"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B35A2B-C252-4561-B708-DC8646D0F102}">
  <a:tblStyle styleId="{C6B35A2B-C252-4561-B708-DC8646D0F1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196452" y="841772"/>
            <a:ext cx="6751096" cy="1790700"/>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3600"/>
              <a:buFont typeface="Bookman Old Style"/>
              <a:buNone/>
              <a:defRPr sz="3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Shape 58"/>
          <p:cNvSpPr txBox="1">
            <a:spLocks noGrp="1"/>
          </p:cNvSpPr>
          <p:nvPr>
            <p:ph type="subTitle" idx="1"/>
          </p:nvPr>
        </p:nvSpPr>
        <p:spPr>
          <a:xfrm>
            <a:off x="1196452" y="2701528"/>
            <a:ext cx="6751096" cy="1241821"/>
          </a:xfrm>
          <a:prstGeom prst="rect">
            <a:avLst/>
          </a:prstGeom>
          <a:noFill/>
          <a:ln>
            <a:noFill/>
          </a:ln>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1pPr>
            <a:lvl2pPr marR="0" lvl="1" algn="ctr"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2pPr>
            <a:lvl3pPr marR="0" lvl="2" algn="ctr" rtl="0">
              <a:lnSpc>
                <a:spcPct val="120000"/>
              </a:lnSpc>
              <a:spcBef>
                <a:spcPts val="400"/>
              </a:spcBef>
              <a:spcAft>
                <a:spcPts val="0"/>
              </a:spcAft>
              <a:buClr>
                <a:schemeClr val="lt1"/>
              </a:buClr>
              <a:buSzPts val="1400"/>
              <a:buFont typeface="Arial"/>
              <a:buNone/>
              <a:defRPr sz="1400" b="0" i="0" u="none" strike="noStrike" cap="none">
                <a:solidFill>
                  <a:schemeClr val="lt1"/>
                </a:solidFill>
                <a:latin typeface="Rockwell"/>
                <a:ea typeface="Rockwell"/>
                <a:cs typeface="Rockwell"/>
                <a:sym typeface="Rockwell"/>
              </a:defRPr>
            </a:lvl3pPr>
            <a:lvl4pPr marR="0" lvl="3"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ctr"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59" name="Shape 59"/>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60" name="Shape 60"/>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61" name="Shape 61"/>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Rockwell"/>
                <a:ea typeface="Rockwell"/>
                <a:cs typeface="Rockwell"/>
                <a:sym typeface="Rockwell"/>
              </a:defRPr>
            </a:lvl1pPr>
            <a:lvl2pPr marL="0" marR="0" lvl="1" indent="0" algn="r" rtl="0">
              <a:spcBef>
                <a:spcPts val="0"/>
              </a:spcBef>
              <a:buNone/>
              <a:defRPr sz="800" b="0" i="0" u="none" strike="noStrike" cap="none">
                <a:solidFill>
                  <a:schemeClr val="lt1"/>
                </a:solidFill>
                <a:latin typeface="Rockwell"/>
                <a:ea typeface="Rockwell"/>
                <a:cs typeface="Rockwell"/>
                <a:sym typeface="Rockwell"/>
              </a:defRPr>
            </a:lvl2pPr>
            <a:lvl3pPr marL="0" marR="0" lvl="2" indent="0" algn="r" rtl="0">
              <a:spcBef>
                <a:spcPts val="0"/>
              </a:spcBef>
              <a:buNone/>
              <a:defRPr sz="800" b="0" i="0" u="none" strike="noStrike" cap="none">
                <a:solidFill>
                  <a:schemeClr val="lt1"/>
                </a:solidFill>
                <a:latin typeface="Rockwell"/>
                <a:ea typeface="Rockwell"/>
                <a:cs typeface="Rockwell"/>
                <a:sym typeface="Rockwell"/>
              </a:defRPr>
            </a:lvl3pPr>
            <a:lvl4pPr marL="0" marR="0" lvl="3" indent="0" algn="r" rtl="0">
              <a:spcBef>
                <a:spcPts val="0"/>
              </a:spcBef>
              <a:buNone/>
              <a:defRPr sz="800" b="0" i="0" u="none" strike="noStrike" cap="none">
                <a:solidFill>
                  <a:schemeClr val="lt1"/>
                </a:solidFill>
                <a:latin typeface="Rockwell"/>
                <a:ea typeface="Rockwell"/>
                <a:cs typeface="Rockwell"/>
                <a:sym typeface="Rockwell"/>
              </a:defRPr>
            </a:lvl4pPr>
            <a:lvl5pPr marL="0" marR="0" lvl="4" indent="0" algn="r" rtl="0">
              <a:spcBef>
                <a:spcPts val="0"/>
              </a:spcBef>
              <a:buNone/>
              <a:defRPr sz="800" b="0" i="0" u="none" strike="noStrike" cap="none">
                <a:solidFill>
                  <a:schemeClr val="lt1"/>
                </a:solidFill>
                <a:latin typeface="Rockwell"/>
                <a:ea typeface="Rockwell"/>
                <a:cs typeface="Rockwell"/>
                <a:sym typeface="Rockwell"/>
              </a:defRPr>
            </a:lvl5pPr>
            <a:lvl6pPr marL="0" marR="0" lvl="5" indent="0" algn="r" rtl="0">
              <a:spcBef>
                <a:spcPts val="0"/>
              </a:spcBef>
              <a:buNone/>
              <a:defRPr sz="800" b="0" i="0" u="none" strike="noStrike" cap="none">
                <a:solidFill>
                  <a:schemeClr val="lt1"/>
                </a:solidFill>
                <a:latin typeface="Rockwell"/>
                <a:ea typeface="Rockwell"/>
                <a:cs typeface="Rockwell"/>
                <a:sym typeface="Rockwell"/>
              </a:defRPr>
            </a:lvl6pPr>
            <a:lvl7pPr marL="0" marR="0" lvl="6" indent="0" algn="r" rtl="0">
              <a:spcBef>
                <a:spcPts val="0"/>
              </a:spcBef>
              <a:buNone/>
              <a:defRPr sz="800" b="0" i="0" u="none" strike="noStrike" cap="none">
                <a:solidFill>
                  <a:schemeClr val="lt1"/>
                </a:solidFill>
                <a:latin typeface="Rockwell"/>
                <a:ea typeface="Rockwell"/>
                <a:cs typeface="Rockwell"/>
                <a:sym typeface="Rockwell"/>
              </a:defRPr>
            </a:lvl7pPr>
            <a:lvl8pPr marL="0" marR="0" lvl="7" indent="0" algn="r" rtl="0">
              <a:spcBef>
                <a:spcPts val="0"/>
              </a:spcBef>
              <a:buNone/>
              <a:defRPr sz="800" b="0" i="0" u="none" strike="noStrike" cap="none">
                <a:solidFill>
                  <a:schemeClr val="lt1"/>
                </a:solidFill>
                <a:latin typeface="Rockwell"/>
                <a:ea typeface="Rockwell"/>
                <a:cs typeface="Rockwell"/>
                <a:sym typeface="Rockwell"/>
              </a:defRPr>
            </a:lvl8pPr>
            <a:lvl9pPr marL="0" marR="0" lvl="8" indent="0" algn="r" rtl="0">
              <a:spcBef>
                <a:spcPts val="0"/>
              </a:spcBef>
              <a:buNone/>
              <a:defRPr sz="800" b="0" i="0" u="none" strike="noStrike" cap="none">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4" name="Shape 64"/>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65" name="Shape 65"/>
          <p:cNvSpPr txBox="1">
            <a:spLocks noGrp="1"/>
          </p:cNvSpPr>
          <p:nvPr>
            <p:ph type="ftr" idx="11"/>
          </p:nvPr>
        </p:nvSpPr>
        <p:spPr>
          <a:xfrm>
            <a:off x="754403" y="3357379"/>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66" name="Shape 66"/>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Rockwell"/>
                <a:ea typeface="Rockwell"/>
                <a:cs typeface="Rockwell"/>
                <a:sym typeface="Rockwell"/>
              </a:defRPr>
            </a:lvl1pPr>
            <a:lvl2pPr marL="0" marR="0" lvl="1" indent="0" algn="r" rtl="0">
              <a:spcBef>
                <a:spcPts val="0"/>
              </a:spcBef>
              <a:buNone/>
              <a:defRPr sz="800" b="0" i="0" u="none" strike="noStrike" cap="none">
                <a:solidFill>
                  <a:schemeClr val="lt1"/>
                </a:solidFill>
                <a:latin typeface="Rockwell"/>
                <a:ea typeface="Rockwell"/>
                <a:cs typeface="Rockwell"/>
                <a:sym typeface="Rockwell"/>
              </a:defRPr>
            </a:lvl2pPr>
            <a:lvl3pPr marL="0" marR="0" lvl="2" indent="0" algn="r" rtl="0">
              <a:spcBef>
                <a:spcPts val="0"/>
              </a:spcBef>
              <a:buNone/>
              <a:defRPr sz="800" b="0" i="0" u="none" strike="noStrike" cap="none">
                <a:solidFill>
                  <a:schemeClr val="lt1"/>
                </a:solidFill>
                <a:latin typeface="Rockwell"/>
                <a:ea typeface="Rockwell"/>
                <a:cs typeface="Rockwell"/>
                <a:sym typeface="Rockwell"/>
              </a:defRPr>
            </a:lvl3pPr>
            <a:lvl4pPr marL="0" marR="0" lvl="3" indent="0" algn="r" rtl="0">
              <a:spcBef>
                <a:spcPts val="0"/>
              </a:spcBef>
              <a:buNone/>
              <a:defRPr sz="800" b="0" i="0" u="none" strike="noStrike" cap="none">
                <a:solidFill>
                  <a:schemeClr val="lt1"/>
                </a:solidFill>
                <a:latin typeface="Rockwell"/>
                <a:ea typeface="Rockwell"/>
                <a:cs typeface="Rockwell"/>
                <a:sym typeface="Rockwell"/>
              </a:defRPr>
            </a:lvl4pPr>
            <a:lvl5pPr marL="0" marR="0" lvl="4" indent="0" algn="r" rtl="0">
              <a:spcBef>
                <a:spcPts val="0"/>
              </a:spcBef>
              <a:buNone/>
              <a:defRPr sz="800" b="0" i="0" u="none" strike="noStrike" cap="none">
                <a:solidFill>
                  <a:schemeClr val="lt1"/>
                </a:solidFill>
                <a:latin typeface="Rockwell"/>
                <a:ea typeface="Rockwell"/>
                <a:cs typeface="Rockwell"/>
                <a:sym typeface="Rockwell"/>
              </a:defRPr>
            </a:lvl5pPr>
            <a:lvl6pPr marL="0" marR="0" lvl="5" indent="0" algn="r" rtl="0">
              <a:spcBef>
                <a:spcPts val="0"/>
              </a:spcBef>
              <a:buNone/>
              <a:defRPr sz="800" b="0" i="0" u="none" strike="noStrike" cap="none">
                <a:solidFill>
                  <a:schemeClr val="lt1"/>
                </a:solidFill>
                <a:latin typeface="Rockwell"/>
                <a:ea typeface="Rockwell"/>
                <a:cs typeface="Rockwell"/>
                <a:sym typeface="Rockwell"/>
              </a:defRPr>
            </a:lvl6pPr>
            <a:lvl7pPr marL="0" marR="0" lvl="6" indent="0" algn="r" rtl="0">
              <a:spcBef>
                <a:spcPts val="0"/>
              </a:spcBef>
              <a:buNone/>
              <a:defRPr sz="800" b="0" i="0" u="none" strike="noStrike" cap="none">
                <a:solidFill>
                  <a:schemeClr val="lt1"/>
                </a:solidFill>
                <a:latin typeface="Rockwell"/>
                <a:ea typeface="Rockwell"/>
                <a:cs typeface="Rockwell"/>
                <a:sym typeface="Rockwell"/>
              </a:defRPr>
            </a:lvl7pPr>
            <a:lvl8pPr marL="0" marR="0" lvl="7" indent="0" algn="r" rtl="0">
              <a:spcBef>
                <a:spcPts val="0"/>
              </a:spcBef>
              <a:buNone/>
              <a:defRPr sz="800" b="0" i="0" u="none" strike="noStrike" cap="none">
                <a:solidFill>
                  <a:schemeClr val="lt1"/>
                </a:solidFill>
                <a:latin typeface="Rockwell"/>
                <a:ea typeface="Rockwell"/>
                <a:cs typeface="Rockwell"/>
                <a:sym typeface="Rockwell"/>
              </a:defRPr>
            </a:lvl8pPr>
            <a:lvl9pPr marL="0" marR="0" lvl="8" indent="0" algn="r" rtl="0">
              <a:spcBef>
                <a:spcPts val="0"/>
              </a:spcBef>
              <a:buNone/>
              <a:defRPr sz="800" b="0" i="0" u="none" strike="noStrike" cap="none">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9" name="Shape 69"/>
          <p:cNvSpPr txBox="1">
            <a:spLocks noGrp="1"/>
          </p:cNvSpPr>
          <p:nvPr>
            <p:ph type="body" idx="1"/>
          </p:nvPr>
        </p:nvSpPr>
        <p:spPr>
          <a:xfrm>
            <a:off x="685346" y="1572048"/>
            <a:ext cx="7765321" cy="2771352"/>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70" name="Shape 70"/>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71" name="Shape 71"/>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72" name="Shape 72"/>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921933" y="492919"/>
            <a:ext cx="7300134" cy="2139553"/>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5" name="Shape 75"/>
          <p:cNvSpPr txBox="1">
            <a:spLocks noGrp="1"/>
          </p:cNvSpPr>
          <p:nvPr>
            <p:ph type="body" idx="1"/>
          </p:nvPr>
        </p:nvSpPr>
        <p:spPr>
          <a:xfrm>
            <a:off x="921933" y="2701528"/>
            <a:ext cx="7300134" cy="1125140"/>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76" name="Shape 76"/>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77" name="Shape 77"/>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78" name="Shape 78"/>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1" name="Shape 81"/>
          <p:cNvSpPr txBox="1">
            <a:spLocks noGrp="1"/>
          </p:cNvSpPr>
          <p:nvPr>
            <p:ph type="body" idx="1"/>
          </p:nvPr>
        </p:nvSpPr>
        <p:spPr>
          <a:xfrm>
            <a:off x="685346" y="1566239"/>
            <a:ext cx="3829503" cy="2777161"/>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82" name="Shape 82"/>
          <p:cNvSpPr txBox="1">
            <a:spLocks noGrp="1"/>
          </p:cNvSpPr>
          <p:nvPr>
            <p:ph type="body" idx="2"/>
          </p:nvPr>
        </p:nvSpPr>
        <p:spPr>
          <a:xfrm>
            <a:off x="4630052" y="1566239"/>
            <a:ext cx="3820616" cy="2777161"/>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83" name="Shape 83"/>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84" name="Shape 84"/>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85" name="Shape 85"/>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85346" y="457200"/>
            <a:ext cx="7765321" cy="994172"/>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8" name="Shape 88"/>
          <p:cNvSpPr txBox="1">
            <a:spLocks noGrp="1"/>
          </p:cNvSpPr>
          <p:nvPr>
            <p:ph type="body" idx="1"/>
          </p:nvPr>
        </p:nvSpPr>
        <p:spPr>
          <a:xfrm>
            <a:off x="856353" y="1566240"/>
            <a:ext cx="3659399" cy="617934"/>
          </a:xfrm>
          <a:prstGeom prst="rect">
            <a:avLst/>
          </a:prstGeom>
          <a:noFill/>
          <a:ln>
            <a:noFill/>
          </a:ln>
        </p:spPr>
        <p:txBody>
          <a:bodyPr spcFirstLastPara="1" wrap="square" lIns="68575" tIns="68575" rIns="68575" bIns="68575" anchor="b" anchorCtr="0"/>
          <a:lstStyle>
            <a:lvl1pPr marL="457200" marR="0" lvl="0" indent="-228600" algn="l" rtl="0">
              <a:lnSpc>
                <a:spcPct val="100000"/>
              </a:lnSpc>
              <a:spcBef>
                <a:spcPts val="800"/>
              </a:spcBef>
              <a:spcAft>
                <a:spcPts val="0"/>
              </a:spcAft>
              <a:buClr>
                <a:schemeClr val="lt1"/>
              </a:buClr>
              <a:buSzPts val="1800"/>
              <a:buFont typeface="Arial"/>
              <a:buNone/>
              <a:defRPr sz="1800" b="1"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89" name="Shape 89"/>
          <p:cNvSpPr txBox="1">
            <a:spLocks noGrp="1"/>
          </p:cNvSpPr>
          <p:nvPr>
            <p:ph type="body" idx="2"/>
          </p:nvPr>
        </p:nvSpPr>
        <p:spPr>
          <a:xfrm>
            <a:off x="685346" y="2184174"/>
            <a:ext cx="3830406" cy="2159226"/>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90" name="Shape 90"/>
          <p:cNvSpPr txBox="1">
            <a:spLocks noGrp="1"/>
          </p:cNvSpPr>
          <p:nvPr>
            <p:ph type="body" idx="3"/>
          </p:nvPr>
        </p:nvSpPr>
        <p:spPr>
          <a:xfrm>
            <a:off x="4801502" y="1566240"/>
            <a:ext cx="3649165" cy="617934"/>
          </a:xfrm>
          <a:prstGeom prst="rect">
            <a:avLst/>
          </a:prstGeom>
          <a:noFill/>
          <a:ln>
            <a:noFill/>
          </a:ln>
        </p:spPr>
        <p:txBody>
          <a:bodyPr spcFirstLastPara="1" wrap="square" lIns="68575" tIns="68575" rIns="68575" bIns="68575" anchor="b" anchorCtr="0"/>
          <a:lstStyle>
            <a:lvl1pPr marL="457200" marR="0" lvl="0" indent="-228600" algn="l" rtl="0">
              <a:lnSpc>
                <a:spcPct val="100000"/>
              </a:lnSpc>
              <a:spcBef>
                <a:spcPts val="800"/>
              </a:spcBef>
              <a:spcAft>
                <a:spcPts val="0"/>
              </a:spcAft>
              <a:buClr>
                <a:schemeClr val="lt1"/>
              </a:buClr>
              <a:buSzPts val="1800"/>
              <a:buFont typeface="Arial"/>
              <a:buNone/>
              <a:defRPr sz="1800" b="1"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91" name="Shape 91"/>
          <p:cNvSpPr txBox="1">
            <a:spLocks noGrp="1"/>
          </p:cNvSpPr>
          <p:nvPr>
            <p:ph type="body" idx="4"/>
          </p:nvPr>
        </p:nvSpPr>
        <p:spPr>
          <a:xfrm>
            <a:off x="4629150" y="2184174"/>
            <a:ext cx="3821518" cy="2159226"/>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92" name="Shape 92"/>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93" name="Shape 93"/>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94" name="Shape 94"/>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7" name="Shape 97"/>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98" name="Shape 98"/>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99" name="Shape 99"/>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Shape 101"/>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02" name="Shape 102"/>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03" name="Shape 103"/>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687921" y="457200"/>
            <a:ext cx="2949178" cy="1771650"/>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2100"/>
              <a:buFont typeface="Bookman Old Style"/>
              <a:buNone/>
              <a:defRPr sz="21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6" name="Shape 106"/>
          <p:cNvSpPr txBox="1">
            <a:spLocks noGrp="1"/>
          </p:cNvSpPr>
          <p:nvPr>
            <p:ph type="body" idx="1"/>
          </p:nvPr>
        </p:nvSpPr>
        <p:spPr>
          <a:xfrm>
            <a:off x="3808548" y="457200"/>
            <a:ext cx="4642119" cy="3886200"/>
          </a:xfrm>
          <a:prstGeom prst="rect">
            <a:avLst/>
          </a:prstGeom>
          <a:noFill/>
          <a:ln>
            <a:noFill/>
          </a:ln>
        </p:spPr>
        <p:txBody>
          <a:bodyPr spcFirstLastPara="1" wrap="square" lIns="68575" tIns="68575" rIns="68575" bIns="68575" anchor="ctr"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107" name="Shape 107"/>
          <p:cNvSpPr txBox="1">
            <a:spLocks noGrp="1"/>
          </p:cNvSpPr>
          <p:nvPr>
            <p:ph type="body" idx="2"/>
          </p:nvPr>
        </p:nvSpPr>
        <p:spPr>
          <a:xfrm>
            <a:off x="687921" y="2228850"/>
            <a:ext cx="2949178" cy="2114549"/>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08" name="Shape 108"/>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09" name="Shape 109"/>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10" name="Shape 110"/>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87920" y="457200"/>
            <a:ext cx="4447330" cy="1771650"/>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2400"/>
              <a:buFont typeface="Bookman Old Style"/>
              <a:buNone/>
              <a:defRPr sz="2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3" name="Shape 113"/>
          <p:cNvSpPr>
            <a:spLocks noGrp="1"/>
          </p:cNvSpPr>
          <p:nvPr>
            <p:ph type="pic" idx="2"/>
          </p:nvPr>
        </p:nvSpPr>
        <p:spPr>
          <a:xfrm>
            <a:off x="5568603" y="569161"/>
            <a:ext cx="2441517" cy="3662279"/>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2100"/>
              <a:buFont typeface="Arial"/>
              <a:buNone/>
              <a:defRPr sz="21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9pPr>
          </a:lstStyle>
          <a:p>
            <a:endParaRPr/>
          </a:p>
        </p:txBody>
      </p:sp>
      <p:sp>
        <p:nvSpPr>
          <p:cNvPr id="114" name="Shape 114"/>
          <p:cNvSpPr txBox="1">
            <a:spLocks noGrp="1"/>
          </p:cNvSpPr>
          <p:nvPr>
            <p:ph type="body" idx="1"/>
          </p:nvPr>
        </p:nvSpPr>
        <p:spPr>
          <a:xfrm>
            <a:off x="685346" y="2228850"/>
            <a:ext cx="4451212" cy="2114550"/>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400"/>
              <a:buFont typeface="Arial"/>
              <a:buNone/>
              <a:defRPr sz="14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15" name="Shape 115"/>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16" name="Shape 116"/>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17" name="Shape 117"/>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85354" y="3217029"/>
            <a:ext cx="7775673" cy="614516"/>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2100"/>
              <a:buFont typeface="Bookman Old Style"/>
              <a:buNone/>
              <a:defRPr sz="21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0" name="Shape 120"/>
          <p:cNvSpPr>
            <a:spLocks noGrp="1"/>
          </p:cNvSpPr>
          <p:nvPr>
            <p:ph type="pic" idx="2"/>
          </p:nvPr>
        </p:nvSpPr>
        <p:spPr>
          <a:xfrm>
            <a:off x="685354" y="465991"/>
            <a:ext cx="7775673" cy="2534801"/>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2100"/>
              <a:buFont typeface="Arial"/>
              <a:buNone/>
              <a:defRPr sz="21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9pPr>
          </a:lstStyle>
          <a:p>
            <a:endParaRPr/>
          </a:p>
        </p:txBody>
      </p:sp>
      <p:sp>
        <p:nvSpPr>
          <p:cNvPr id="121" name="Shape 121"/>
          <p:cNvSpPr txBox="1">
            <a:spLocks noGrp="1"/>
          </p:cNvSpPr>
          <p:nvPr>
            <p:ph type="body" idx="1"/>
          </p:nvPr>
        </p:nvSpPr>
        <p:spPr>
          <a:xfrm>
            <a:off x="685346" y="3831546"/>
            <a:ext cx="7774499" cy="511854"/>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400"/>
              <a:buFont typeface="Arial"/>
              <a:buNone/>
              <a:defRPr sz="14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22" name="Shape 122"/>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23" name="Shape 123"/>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24" name="Shape 124"/>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85346" y="457200"/>
            <a:ext cx="7765321" cy="2568644"/>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400"/>
              <a:buFont typeface="Bookman Old Style"/>
              <a:buNone/>
              <a:defRPr sz="2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7" name="Shape 127"/>
          <p:cNvSpPr txBox="1">
            <a:spLocks noGrp="1"/>
          </p:cNvSpPr>
          <p:nvPr>
            <p:ph type="body" idx="1"/>
          </p:nvPr>
        </p:nvSpPr>
        <p:spPr>
          <a:xfrm>
            <a:off x="685346" y="3153615"/>
            <a:ext cx="7765321" cy="1194139"/>
          </a:xfrm>
          <a:prstGeom prst="rect">
            <a:avLst/>
          </a:prstGeom>
          <a:noFill/>
          <a:ln>
            <a:noFill/>
          </a:ln>
        </p:spPr>
        <p:txBody>
          <a:bodyPr spcFirstLastPara="1" wrap="square" lIns="68575" tIns="68575" rIns="68575" bIns="68575" anchor="ctr" anchorCtr="0"/>
          <a:lstStyle>
            <a:lvl1pPr marL="457200" marR="0" lvl="0" indent="-22860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28" name="Shape 128"/>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29" name="Shape 129"/>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30" name="Shape 130"/>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084659" y="457200"/>
            <a:ext cx="6977064" cy="2244678"/>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400"/>
              <a:buFont typeface="Bookman Old Style"/>
              <a:buNone/>
              <a:defRPr sz="2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3" name="Shape 133"/>
          <p:cNvSpPr txBox="1">
            <a:spLocks noGrp="1"/>
          </p:cNvSpPr>
          <p:nvPr>
            <p:ph type="body" idx="1"/>
          </p:nvPr>
        </p:nvSpPr>
        <p:spPr>
          <a:xfrm>
            <a:off x="1290483" y="2707524"/>
            <a:ext cx="6564224" cy="320109"/>
          </a:xfrm>
          <a:prstGeom prst="rect">
            <a:avLst/>
          </a:prstGeom>
          <a:noFill/>
          <a:ln>
            <a:noFill/>
          </a:ln>
        </p:spPr>
        <p:txBody>
          <a:bodyPr spcFirstLastPara="1" wrap="square" lIns="68575" tIns="68575" rIns="68575" bIns="68575" anchor="t" anchorCtr="0"/>
          <a:lstStyle>
            <a:lvl1pPr marL="457200" marR="0" lvl="0" indent="-228600" algn="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34" name="Shape 134"/>
          <p:cNvSpPr txBox="1">
            <a:spLocks noGrp="1"/>
          </p:cNvSpPr>
          <p:nvPr>
            <p:ph type="body" idx="2"/>
          </p:nvPr>
        </p:nvSpPr>
        <p:spPr>
          <a:xfrm>
            <a:off x="685346" y="3153616"/>
            <a:ext cx="7765321" cy="1189785"/>
          </a:xfrm>
          <a:prstGeom prst="rect">
            <a:avLst/>
          </a:prstGeom>
          <a:noFill/>
          <a:ln>
            <a:noFill/>
          </a:ln>
        </p:spPr>
        <p:txBody>
          <a:bodyPr spcFirstLastPara="1" wrap="square" lIns="68575" tIns="68575" rIns="68575" bIns="68575" anchor="ctr" anchorCtr="0"/>
          <a:lstStyle>
            <a:lvl1pPr marL="457200" marR="0" lvl="0" indent="-22860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35" name="Shape 135"/>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36" name="Shape 136"/>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37" name="Shape 137"/>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
        <p:nvSpPr>
          <p:cNvPr id="138" name="Shape 138"/>
          <p:cNvSpPr txBox="1"/>
          <p:nvPr/>
        </p:nvSpPr>
        <p:spPr>
          <a:xfrm>
            <a:off x="627459" y="551431"/>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Rockwell"/>
              <a:buNone/>
            </a:pPr>
            <a:r>
              <a:rPr lang="en-GB" sz="6000" b="0" cap="none">
                <a:solidFill>
                  <a:schemeClr val="lt1"/>
                </a:solidFill>
                <a:latin typeface="Rockwell"/>
                <a:ea typeface="Rockwell"/>
                <a:cs typeface="Rockwell"/>
                <a:sym typeface="Rockwell"/>
              </a:rPr>
              <a:t>“</a:t>
            </a:r>
            <a:endParaRPr sz="1100"/>
          </a:p>
        </p:txBody>
      </p:sp>
      <p:sp>
        <p:nvSpPr>
          <p:cNvPr id="139" name="Shape 139"/>
          <p:cNvSpPr txBox="1"/>
          <p:nvPr/>
        </p:nvSpPr>
        <p:spPr>
          <a:xfrm>
            <a:off x="7993467" y="222907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Rockwell"/>
              <a:buNone/>
            </a:pPr>
            <a:r>
              <a:rPr lang="en-GB" sz="6000" b="0" cap="none">
                <a:solidFill>
                  <a:schemeClr val="lt1"/>
                </a:solidFill>
                <a:latin typeface="Rockwell"/>
                <a:ea typeface="Rockwell"/>
                <a:cs typeface="Rockwell"/>
                <a:sym typeface="Rockwel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85354" y="1595206"/>
            <a:ext cx="7766495" cy="1883876"/>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chemeClr val="lt1"/>
              </a:buClr>
              <a:buSzPts val="2400"/>
              <a:buFont typeface="Bookman Old Style"/>
              <a:buNone/>
              <a:defRPr sz="2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2" name="Shape 142"/>
          <p:cNvSpPr txBox="1">
            <a:spLocks noGrp="1"/>
          </p:cNvSpPr>
          <p:nvPr>
            <p:ph type="body" idx="1"/>
          </p:nvPr>
        </p:nvSpPr>
        <p:spPr>
          <a:xfrm>
            <a:off x="685346" y="3487917"/>
            <a:ext cx="7765322" cy="855483"/>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9pPr>
          </a:lstStyle>
          <a:p>
            <a:endParaRPr/>
          </a:p>
        </p:txBody>
      </p:sp>
      <p:sp>
        <p:nvSpPr>
          <p:cNvPr id="143" name="Shape 143"/>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44" name="Shape 144"/>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45" name="Shape 145"/>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685346" y="457200"/>
            <a:ext cx="7765321" cy="994172"/>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8" name="Shape 148"/>
          <p:cNvSpPr txBox="1">
            <a:spLocks noGrp="1"/>
          </p:cNvSpPr>
          <p:nvPr>
            <p:ph type="body" idx="1"/>
          </p:nvPr>
        </p:nvSpPr>
        <p:spPr>
          <a:xfrm>
            <a:off x="685346" y="1566239"/>
            <a:ext cx="2474217" cy="617479"/>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49" name="Shape 149"/>
          <p:cNvSpPr txBox="1">
            <a:spLocks noGrp="1"/>
          </p:cNvSpPr>
          <p:nvPr>
            <p:ph type="body" idx="2"/>
          </p:nvPr>
        </p:nvSpPr>
        <p:spPr>
          <a:xfrm>
            <a:off x="685346" y="2183718"/>
            <a:ext cx="2474217" cy="2159682"/>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50" name="Shape 150"/>
          <p:cNvSpPr txBox="1">
            <a:spLocks noGrp="1"/>
          </p:cNvSpPr>
          <p:nvPr>
            <p:ph type="body" idx="3"/>
          </p:nvPr>
        </p:nvSpPr>
        <p:spPr>
          <a:xfrm>
            <a:off x="3333659" y="1566240"/>
            <a:ext cx="2473919" cy="617478"/>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51" name="Shape 151"/>
          <p:cNvSpPr txBox="1">
            <a:spLocks noGrp="1"/>
          </p:cNvSpPr>
          <p:nvPr>
            <p:ph type="body" idx="4"/>
          </p:nvPr>
        </p:nvSpPr>
        <p:spPr>
          <a:xfrm>
            <a:off x="3333659" y="2183718"/>
            <a:ext cx="2474866" cy="2159682"/>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52" name="Shape 152"/>
          <p:cNvSpPr txBox="1">
            <a:spLocks noGrp="1"/>
          </p:cNvSpPr>
          <p:nvPr>
            <p:ph type="body" idx="5"/>
          </p:nvPr>
        </p:nvSpPr>
        <p:spPr>
          <a:xfrm>
            <a:off x="5979973" y="1566240"/>
            <a:ext cx="2468408" cy="617478"/>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800"/>
              <a:buFont typeface="Arial"/>
              <a:buNone/>
              <a:defRPr sz="18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53" name="Shape 153"/>
          <p:cNvSpPr txBox="1">
            <a:spLocks noGrp="1"/>
          </p:cNvSpPr>
          <p:nvPr>
            <p:ph type="body" idx="6"/>
          </p:nvPr>
        </p:nvSpPr>
        <p:spPr>
          <a:xfrm>
            <a:off x="5982260" y="2183718"/>
            <a:ext cx="2468408" cy="2159682"/>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54" name="Shape 154"/>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55" name="Shape 155"/>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56" name="Shape 156"/>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685346" y="457200"/>
            <a:ext cx="7765321" cy="994172"/>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9" name="Shape 159"/>
          <p:cNvSpPr txBox="1">
            <a:spLocks noGrp="1"/>
          </p:cNvSpPr>
          <p:nvPr>
            <p:ph type="body" idx="1"/>
          </p:nvPr>
        </p:nvSpPr>
        <p:spPr>
          <a:xfrm>
            <a:off x="685346" y="3146924"/>
            <a:ext cx="2474216" cy="432197"/>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60" name="Shape 160"/>
          <p:cNvSpPr>
            <a:spLocks noGrp="1"/>
          </p:cNvSpPr>
          <p:nvPr>
            <p:ph type="pic" idx="2"/>
          </p:nvPr>
        </p:nvSpPr>
        <p:spPr>
          <a:xfrm>
            <a:off x="819015" y="1724240"/>
            <a:ext cx="2205037"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61" name="Shape 161"/>
          <p:cNvSpPr txBox="1">
            <a:spLocks noGrp="1"/>
          </p:cNvSpPr>
          <p:nvPr>
            <p:ph type="body" idx="3"/>
          </p:nvPr>
        </p:nvSpPr>
        <p:spPr>
          <a:xfrm>
            <a:off x="685346" y="3579121"/>
            <a:ext cx="2474216" cy="764278"/>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62" name="Shape 162"/>
          <p:cNvSpPr txBox="1">
            <a:spLocks noGrp="1"/>
          </p:cNvSpPr>
          <p:nvPr>
            <p:ph type="body" idx="4"/>
          </p:nvPr>
        </p:nvSpPr>
        <p:spPr>
          <a:xfrm>
            <a:off x="3332026" y="3146924"/>
            <a:ext cx="2474237" cy="432197"/>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63" name="Shape 163"/>
          <p:cNvSpPr>
            <a:spLocks noGrp="1"/>
          </p:cNvSpPr>
          <p:nvPr>
            <p:ph type="pic" idx="5"/>
          </p:nvPr>
        </p:nvSpPr>
        <p:spPr>
          <a:xfrm>
            <a:off x="3426747" y="1724240"/>
            <a:ext cx="2197894"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64" name="Shape 164"/>
          <p:cNvSpPr txBox="1">
            <a:spLocks noGrp="1"/>
          </p:cNvSpPr>
          <p:nvPr>
            <p:ph type="body" idx="6"/>
          </p:nvPr>
        </p:nvSpPr>
        <p:spPr>
          <a:xfrm>
            <a:off x="3331011" y="3579120"/>
            <a:ext cx="2475252" cy="764278"/>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65" name="Shape 165"/>
          <p:cNvSpPr txBox="1">
            <a:spLocks noGrp="1"/>
          </p:cNvSpPr>
          <p:nvPr>
            <p:ph type="body" idx="7"/>
          </p:nvPr>
        </p:nvSpPr>
        <p:spPr>
          <a:xfrm>
            <a:off x="5980067" y="3146924"/>
            <a:ext cx="2467425" cy="432197"/>
          </a:xfrm>
          <a:prstGeom prst="rect">
            <a:avLst/>
          </a:prstGeom>
          <a:noFill/>
          <a:ln>
            <a:noFill/>
          </a:ln>
        </p:spPr>
        <p:txBody>
          <a:bodyPr spcFirstLastPara="1" wrap="square" lIns="68575" tIns="68575" rIns="68575" bIns="68575" anchor="b" anchorCtr="0"/>
          <a:lstStyle>
            <a:lvl1pPr marL="457200" marR="0" lvl="0" indent="-22860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1500"/>
              <a:buFont typeface="Arial"/>
              <a:buNone/>
              <a:defRPr sz="1500" b="1"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1400"/>
              <a:buFont typeface="Arial"/>
              <a:buNone/>
              <a:defRPr sz="1400" b="1"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1200"/>
              <a:buFont typeface="Arial"/>
              <a:buNone/>
              <a:defRPr sz="1200" b="1" i="0" u="none" strike="noStrike" cap="none">
                <a:solidFill>
                  <a:schemeClr val="lt1"/>
                </a:solidFill>
                <a:latin typeface="Rockwell"/>
                <a:ea typeface="Rockwell"/>
                <a:cs typeface="Rockwell"/>
                <a:sym typeface="Rockwell"/>
              </a:defRPr>
            </a:lvl9pPr>
          </a:lstStyle>
          <a:p>
            <a:endParaRPr/>
          </a:p>
        </p:txBody>
      </p:sp>
      <p:sp>
        <p:nvSpPr>
          <p:cNvPr id="166" name="Shape 166"/>
          <p:cNvSpPr>
            <a:spLocks noGrp="1"/>
          </p:cNvSpPr>
          <p:nvPr>
            <p:ph type="pic" idx="8"/>
          </p:nvPr>
        </p:nvSpPr>
        <p:spPr>
          <a:xfrm>
            <a:off x="6114602" y="1724240"/>
            <a:ext cx="2199085"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68575" tIns="68575" rIns="68575" bIns="68575" anchor="t" anchorCtr="0"/>
          <a:lstStyle>
            <a:lvl1pPr marR="0" lvl="0" algn="ctr" rtl="0">
              <a:lnSpc>
                <a:spcPct val="120000"/>
              </a:lnSpc>
              <a:spcBef>
                <a:spcPts val="8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1pPr>
            <a:lvl2pPr marR="0" lvl="1"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2pPr>
            <a:lvl3pPr marR="0" lvl="2"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3pPr>
            <a:lvl4pPr marR="0" lvl="3"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4pPr>
            <a:lvl5pPr marR="0" lvl="4"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5pPr>
            <a:lvl6pPr marR="0" lvl="5"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6pPr>
            <a:lvl7pPr marR="0" lvl="6"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7pPr>
            <a:lvl8pPr marR="0" lvl="7"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8pPr>
            <a:lvl9pPr marR="0" lvl="8" algn="l" rtl="0">
              <a:lnSpc>
                <a:spcPct val="120000"/>
              </a:lnSpc>
              <a:spcBef>
                <a:spcPts val="400"/>
              </a:spcBef>
              <a:spcAft>
                <a:spcPts val="0"/>
              </a:spcAft>
              <a:buClr>
                <a:schemeClr val="lt1"/>
              </a:buClr>
              <a:buSzPts val="1200"/>
              <a:buFont typeface="Arial"/>
              <a:buNone/>
              <a:defRPr sz="1200" b="0" i="0" u="none" strike="noStrike" cap="none">
                <a:solidFill>
                  <a:schemeClr val="lt1"/>
                </a:solidFill>
                <a:latin typeface="Rockwell"/>
                <a:ea typeface="Rockwell"/>
                <a:cs typeface="Rockwell"/>
                <a:sym typeface="Rockwell"/>
              </a:defRPr>
            </a:lvl9pPr>
          </a:lstStyle>
          <a:p>
            <a:endParaRPr/>
          </a:p>
        </p:txBody>
      </p:sp>
      <p:sp>
        <p:nvSpPr>
          <p:cNvPr id="167" name="Shape 167"/>
          <p:cNvSpPr txBox="1">
            <a:spLocks noGrp="1"/>
          </p:cNvSpPr>
          <p:nvPr>
            <p:ph type="body" idx="9"/>
          </p:nvPr>
        </p:nvSpPr>
        <p:spPr>
          <a:xfrm>
            <a:off x="5979973" y="3579121"/>
            <a:ext cx="2470693" cy="764278"/>
          </a:xfrm>
          <a:prstGeom prst="rect">
            <a:avLst/>
          </a:prstGeom>
          <a:noFill/>
          <a:ln>
            <a:noFill/>
          </a:ln>
        </p:spPr>
        <p:txBody>
          <a:bodyPr spcFirstLastPara="1" wrap="square" lIns="68575" tIns="68575" rIns="68575" bIns="68575" anchor="t" anchorCtr="0"/>
          <a:lstStyle>
            <a:lvl1pPr marL="457200" marR="0" lvl="0" indent="-228600" algn="ctr" rtl="0">
              <a:lnSpc>
                <a:spcPct val="120000"/>
              </a:lnSpc>
              <a:spcBef>
                <a:spcPts val="800"/>
              </a:spcBef>
              <a:spcAft>
                <a:spcPts val="0"/>
              </a:spcAft>
              <a:buClr>
                <a:schemeClr val="lt1"/>
              </a:buClr>
              <a:buSzPts val="1100"/>
              <a:buFont typeface="Arial"/>
              <a:buNone/>
              <a:defRPr sz="1100" b="0" i="0" u="none" strike="noStrike" cap="none">
                <a:solidFill>
                  <a:schemeClr val="lt1"/>
                </a:solidFill>
                <a:latin typeface="Rockwell"/>
                <a:ea typeface="Rockwell"/>
                <a:cs typeface="Rockwell"/>
                <a:sym typeface="Rockwell"/>
              </a:defRPr>
            </a:lvl1pPr>
            <a:lvl2pPr marL="914400" marR="0" lvl="1" indent="-228600" algn="l" rtl="0">
              <a:lnSpc>
                <a:spcPct val="120000"/>
              </a:lnSpc>
              <a:spcBef>
                <a:spcPts val="400"/>
              </a:spcBef>
              <a:spcAft>
                <a:spcPts val="0"/>
              </a:spcAft>
              <a:buClr>
                <a:schemeClr val="lt1"/>
              </a:buClr>
              <a:buSzPts val="900"/>
              <a:buFont typeface="Arial"/>
              <a:buNone/>
              <a:defRPr sz="900" b="0" i="0" u="none" strike="noStrike" cap="none">
                <a:solidFill>
                  <a:schemeClr val="lt1"/>
                </a:solidFill>
                <a:latin typeface="Rockwell"/>
                <a:ea typeface="Rockwell"/>
                <a:cs typeface="Rockwell"/>
                <a:sym typeface="Rockwell"/>
              </a:defRPr>
            </a:lvl2pPr>
            <a:lvl3pPr marL="1371600" marR="0" lvl="2" indent="-228600" algn="l" rtl="0">
              <a:lnSpc>
                <a:spcPct val="120000"/>
              </a:lnSpc>
              <a:spcBef>
                <a:spcPts val="400"/>
              </a:spcBef>
              <a:spcAft>
                <a:spcPts val="0"/>
              </a:spcAft>
              <a:buClr>
                <a:schemeClr val="lt1"/>
              </a:buClr>
              <a:buSzPts val="800"/>
              <a:buFont typeface="Arial"/>
              <a:buNone/>
              <a:defRPr sz="800" b="0" i="0" u="none" strike="noStrike" cap="none">
                <a:solidFill>
                  <a:schemeClr val="lt1"/>
                </a:solidFill>
                <a:latin typeface="Rockwell"/>
                <a:ea typeface="Rockwell"/>
                <a:cs typeface="Rockwell"/>
                <a:sym typeface="Rockwell"/>
              </a:defRPr>
            </a:lvl3pPr>
            <a:lvl4pPr marL="1828800" marR="0" lvl="3"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4pPr>
            <a:lvl5pPr marL="2286000" marR="0" lvl="4"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5pPr>
            <a:lvl6pPr marL="2743200" marR="0" lvl="5"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6pPr>
            <a:lvl7pPr marL="3200400" marR="0" lvl="6"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7pPr>
            <a:lvl8pPr marL="3657600" marR="0" lvl="7"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8pPr>
            <a:lvl9pPr marL="4114800" marR="0" lvl="8" indent="-228600" algn="l" rtl="0">
              <a:lnSpc>
                <a:spcPct val="120000"/>
              </a:lnSpc>
              <a:spcBef>
                <a:spcPts val="400"/>
              </a:spcBef>
              <a:spcAft>
                <a:spcPts val="0"/>
              </a:spcAft>
              <a:buClr>
                <a:schemeClr val="lt1"/>
              </a:buClr>
              <a:buSzPts val="700"/>
              <a:buFont typeface="Arial"/>
              <a:buNone/>
              <a:defRPr sz="700" b="0" i="0" u="none" strike="noStrike" cap="none">
                <a:solidFill>
                  <a:schemeClr val="lt1"/>
                </a:solidFill>
                <a:latin typeface="Rockwell"/>
                <a:ea typeface="Rockwell"/>
                <a:cs typeface="Rockwell"/>
                <a:sym typeface="Rockwell"/>
              </a:defRPr>
            </a:lvl9pPr>
          </a:lstStyle>
          <a:p>
            <a:endParaRPr/>
          </a:p>
        </p:txBody>
      </p:sp>
      <p:sp>
        <p:nvSpPr>
          <p:cNvPr id="168" name="Shape 168"/>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69" name="Shape 169"/>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70" name="Shape 170"/>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73" name="Shape 173"/>
          <p:cNvSpPr txBox="1">
            <a:spLocks noGrp="1"/>
          </p:cNvSpPr>
          <p:nvPr>
            <p:ph type="body" idx="1"/>
          </p:nvPr>
        </p:nvSpPr>
        <p:spPr>
          <a:xfrm rot="5400000">
            <a:off x="3182331" y="-924937"/>
            <a:ext cx="2771352" cy="7765321"/>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174" name="Shape 174"/>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75" name="Shape 175"/>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76" name="Shape 176"/>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rot="5400000">
            <a:off x="5554071" y="1446803"/>
            <a:ext cx="3886201" cy="1906993"/>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79" name="Shape 179"/>
          <p:cNvSpPr txBox="1">
            <a:spLocks noGrp="1"/>
          </p:cNvSpPr>
          <p:nvPr>
            <p:ph type="body" idx="1"/>
          </p:nvPr>
        </p:nvSpPr>
        <p:spPr>
          <a:xfrm rot="5400000">
            <a:off x="1614260" y="-471715"/>
            <a:ext cx="3886201" cy="5744029"/>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180" name="Shape 180"/>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81" name="Shape 181"/>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182" name="Shape 182"/>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lt1"/>
                </a:solidFill>
                <a:latin typeface="Rockwell"/>
                <a:ea typeface="Rockwell"/>
                <a:cs typeface="Rockwell"/>
                <a:sym typeface="Rockwell"/>
              </a:defRPr>
            </a:lvl1pPr>
            <a:lvl2pPr marL="0" marR="0" lvl="1" indent="0" algn="r" rtl="0">
              <a:spcBef>
                <a:spcPts val="0"/>
              </a:spcBef>
              <a:buNone/>
              <a:defRPr sz="800">
                <a:solidFill>
                  <a:schemeClr val="lt1"/>
                </a:solidFill>
                <a:latin typeface="Rockwell"/>
                <a:ea typeface="Rockwell"/>
                <a:cs typeface="Rockwell"/>
                <a:sym typeface="Rockwell"/>
              </a:defRPr>
            </a:lvl2pPr>
            <a:lvl3pPr marL="0" marR="0" lvl="2" indent="0" algn="r" rtl="0">
              <a:spcBef>
                <a:spcPts val="0"/>
              </a:spcBef>
              <a:buNone/>
              <a:defRPr sz="800">
                <a:solidFill>
                  <a:schemeClr val="lt1"/>
                </a:solidFill>
                <a:latin typeface="Rockwell"/>
                <a:ea typeface="Rockwell"/>
                <a:cs typeface="Rockwell"/>
                <a:sym typeface="Rockwell"/>
              </a:defRPr>
            </a:lvl3pPr>
            <a:lvl4pPr marL="0" marR="0" lvl="3" indent="0" algn="r" rtl="0">
              <a:spcBef>
                <a:spcPts val="0"/>
              </a:spcBef>
              <a:buNone/>
              <a:defRPr sz="800">
                <a:solidFill>
                  <a:schemeClr val="lt1"/>
                </a:solidFill>
                <a:latin typeface="Rockwell"/>
                <a:ea typeface="Rockwell"/>
                <a:cs typeface="Rockwell"/>
                <a:sym typeface="Rockwell"/>
              </a:defRPr>
            </a:lvl4pPr>
            <a:lvl5pPr marL="0" marR="0" lvl="4" indent="0" algn="r" rtl="0">
              <a:spcBef>
                <a:spcPts val="0"/>
              </a:spcBef>
              <a:buNone/>
              <a:defRPr sz="800">
                <a:solidFill>
                  <a:schemeClr val="lt1"/>
                </a:solidFill>
                <a:latin typeface="Rockwell"/>
                <a:ea typeface="Rockwell"/>
                <a:cs typeface="Rockwell"/>
                <a:sym typeface="Rockwell"/>
              </a:defRPr>
            </a:lvl5pPr>
            <a:lvl6pPr marL="0" marR="0" lvl="5" indent="0" algn="r" rtl="0">
              <a:spcBef>
                <a:spcPts val="0"/>
              </a:spcBef>
              <a:buNone/>
              <a:defRPr sz="800">
                <a:solidFill>
                  <a:schemeClr val="lt1"/>
                </a:solidFill>
                <a:latin typeface="Rockwell"/>
                <a:ea typeface="Rockwell"/>
                <a:cs typeface="Rockwell"/>
                <a:sym typeface="Rockwell"/>
              </a:defRPr>
            </a:lvl6pPr>
            <a:lvl7pPr marL="0" marR="0" lvl="6" indent="0" algn="r" rtl="0">
              <a:spcBef>
                <a:spcPts val="0"/>
              </a:spcBef>
              <a:buNone/>
              <a:defRPr sz="800">
                <a:solidFill>
                  <a:schemeClr val="lt1"/>
                </a:solidFill>
                <a:latin typeface="Rockwell"/>
                <a:ea typeface="Rockwell"/>
                <a:cs typeface="Rockwell"/>
                <a:sym typeface="Rockwell"/>
              </a:defRPr>
            </a:lvl7pPr>
            <a:lvl8pPr marL="0" marR="0" lvl="7" indent="0" algn="r" rtl="0">
              <a:spcBef>
                <a:spcPts val="0"/>
              </a:spcBef>
              <a:buNone/>
              <a:defRPr sz="800">
                <a:solidFill>
                  <a:schemeClr val="lt1"/>
                </a:solidFill>
                <a:latin typeface="Rockwell"/>
                <a:ea typeface="Rockwell"/>
                <a:cs typeface="Rockwell"/>
                <a:sym typeface="Rockwell"/>
              </a:defRPr>
            </a:lvl8pPr>
            <a:lvl9pPr marL="0" marR="0" lvl="8" indent="0" algn="r" rtl="0">
              <a:spcBef>
                <a:spcPts val="0"/>
              </a:spcBef>
              <a:buNone/>
              <a:defRPr sz="800">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85346" y="457200"/>
            <a:ext cx="7765321" cy="994741"/>
          </a:xfrm>
          <a:prstGeom prst="rect">
            <a:avLst/>
          </a:prstGeom>
          <a:noFill/>
          <a:ln>
            <a:noFill/>
          </a:ln>
        </p:spPr>
        <p:txBody>
          <a:bodyPr spcFirstLastPara="1" wrap="square" lIns="68575" tIns="68575" rIns="68575" bIns="68575" anchor="ctr" anchorCtr="0"/>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Shape 52"/>
          <p:cNvSpPr txBox="1">
            <a:spLocks noGrp="1"/>
          </p:cNvSpPr>
          <p:nvPr>
            <p:ph type="body" idx="1"/>
          </p:nvPr>
        </p:nvSpPr>
        <p:spPr>
          <a:xfrm>
            <a:off x="685346" y="1572048"/>
            <a:ext cx="7765321" cy="2771352"/>
          </a:xfrm>
          <a:prstGeom prst="rect">
            <a:avLst/>
          </a:prstGeom>
          <a:noFill/>
          <a:ln>
            <a:noFill/>
          </a:ln>
        </p:spPr>
        <p:txBody>
          <a:bodyPr spcFirstLastPara="1" wrap="square" lIns="68575" tIns="68575" rIns="68575" bIns="68575" anchor="t" anchorCtr="0"/>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53" name="Shape 53"/>
          <p:cNvSpPr txBox="1">
            <a:spLocks noGrp="1"/>
          </p:cNvSpPr>
          <p:nvPr>
            <p:ph type="dt" idx="10"/>
          </p:nvPr>
        </p:nvSpPr>
        <p:spPr>
          <a:xfrm>
            <a:off x="5759052" y="4412456"/>
            <a:ext cx="2057400" cy="273844"/>
          </a:xfrm>
          <a:prstGeom prst="rect">
            <a:avLst/>
          </a:prstGeom>
          <a:noFill/>
          <a:ln>
            <a:noFill/>
          </a:ln>
        </p:spPr>
        <p:txBody>
          <a:bodyPr spcFirstLastPara="1" wrap="square" lIns="68575" tIns="68575" rIns="68575" bIns="68575" anchor="ctr" anchorCtr="0"/>
          <a:lstStyle>
            <a:lvl1pPr marR="0" lvl="0" algn="r"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4" name="Shape 54"/>
          <p:cNvSpPr txBox="1">
            <a:spLocks noGrp="1"/>
          </p:cNvSpPr>
          <p:nvPr>
            <p:ph type="ftr" idx="11"/>
          </p:nvPr>
        </p:nvSpPr>
        <p:spPr>
          <a:xfrm>
            <a:off x="685346" y="4412456"/>
            <a:ext cx="5004649" cy="273844"/>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8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lt1"/>
                </a:solidFill>
                <a:latin typeface="Rockwell"/>
                <a:ea typeface="Rockwell"/>
                <a:cs typeface="Rockwell"/>
                <a:sym typeface="Rockwell"/>
              </a:defRPr>
            </a:lvl9pPr>
          </a:lstStyle>
          <a:p>
            <a:endParaRPr/>
          </a:p>
        </p:txBody>
      </p:sp>
      <p:sp>
        <p:nvSpPr>
          <p:cNvPr id="55" name="Shape 55"/>
          <p:cNvSpPr txBox="1">
            <a:spLocks noGrp="1"/>
          </p:cNvSpPr>
          <p:nvPr>
            <p:ph type="sldNum" idx="12"/>
          </p:nvPr>
        </p:nvSpPr>
        <p:spPr>
          <a:xfrm>
            <a:off x="7885508" y="4412456"/>
            <a:ext cx="565159"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Rockwell"/>
                <a:ea typeface="Rockwell"/>
                <a:cs typeface="Rockwell"/>
                <a:sym typeface="Rockwell"/>
              </a:defRPr>
            </a:lvl1pPr>
            <a:lvl2pPr marL="0" marR="0" lvl="1" indent="0" algn="r" rtl="0">
              <a:spcBef>
                <a:spcPts val="0"/>
              </a:spcBef>
              <a:buNone/>
              <a:defRPr sz="800" b="0" i="0" u="none" strike="noStrike" cap="none">
                <a:solidFill>
                  <a:schemeClr val="lt1"/>
                </a:solidFill>
                <a:latin typeface="Rockwell"/>
                <a:ea typeface="Rockwell"/>
                <a:cs typeface="Rockwell"/>
                <a:sym typeface="Rockwell"/>
              </a:defRPr>
            </a:lvl2pPr>
            <a:lvl3pPr marL="0" marR="0" lvl="2" indent="0" algn="r" rtl="0">
              <a:spcBef>
                <a:spcPts val="0"/>
              </a:spcBef>
              <a:buNone/>
              <a:defRPr sz="800" b="0" i="0" u="none" strike="noStrike" cap="none">
                <a:solidFill>
                  <a:schemeClr val="lt1"/>
                </a:solidFill>
                <a:latin typeface="Rockwell"/>
                <a:ea typeface="Rockwell"/>
                <a:cs typeface="Rockwell"/>
                <a:sym typeface="Rockwell"/>
              </a:defRPr>
            </a:lvl3pPr>
            <a:lvl4pPr marL="0" marR="0" lvl="3" indent="0" algn="r" rtl="0">
              <a:spcBef>
                <a:spcPts val="0"/>
              </a:spcBef>
              <a:buNone/>
              <a:defRPr sz="800" b="0" i="0" u="none" strike="noStrike" cap="none">
                <a:solidFill>
                  <a:schemeClr val="lt1"/>
                </a:solidFill>
                <a:latin typeface="Rockwell"/>
                <a:ea typeface="Rockwell"/>
                <a:cs typeface="Rockwell"/>
                <a:sym typeface="Rockwell"/>
              </a:defRPr>
            </a:lvl4pPr>
            <a:lvl5pPr marL="0" marR="0" lvl="4" indent="0" algn="r" rtl="0">
              <a:spcBef>
                <a:spcPts val="0"/>
              </a:spcBef>
              <a:buNone/>
              <a:defRPr sz="800" b="0" i="0" u="none" strike="noStrike" cap="none">
                <a:solidFill>
                  <a:schemeClr val="lt1"/>
                </a:solidFill>
                <a:latin typeface="Rockwell"/>
                <a:ea typeface="Rockwell"/>
                <a:cs typeface="Rockwell"/>
                <a:sym typeface="Rockwell"/>
              </a:defRPr>
            </a:lvl5pPr>
            <a:lvl6pPr marL="0" marR="0" lvl="5" indent="0" algn="r" rtl="0">
              <a:spcBef>
                <a:spcPts val="0"/>
              </a:spcBef>
              <a:buNone/>
              <a:defRPr sz="800" b="0" i="0" u="none" strike="noStrike" cap="none">
                <a:solidFill>
                  <a:schemeClr val="lt1"/>
                </a:solidFill>
                <a:latin typeface="Rockwell"/>
                <a:ea typeface="Rockwell"/>
                <a:cs typeface="Rockwell"/>
                <a:sym typeface="Rockwell"/>
              </a:defRPr>
            </a:lvl6pPr>
            <a:lvl7pPr marL="0" marR="0" lvl="6" indent="0" algn="r" rtl="0">
              <a:spcBef>
                <a:spcPts val="0"/>
              </a:spcBef>
              <a:buNone/>
              <a:defRPr sz="800" b="0" i="0" u="none" strike="noStrike" cap="none">
                <a:solidFill>
                  <a:schemeClr val="lt1"/>
                </a:solidFill>
                <a:latin typeface="Rockwell"/>
                <a:ea typeface="Rockwell"/>
                <a:cs typeface="Rockwell"/>
                <a:sym typeface="Rockwell"/>
              </a:defRPr>
            </a:lvl7pPr>
            <a:lvl8pPr marL="0" marR="0" lvl="7" indent="0" algn="r" rtl="0">
              <a:spcBef>
                <a:spcPts val="0"/>
              </a:spcBef>
              <a:buNone/>
              <a:defRPr sz="800" b="0" i="0" u="none" strike="noStrike" cap="none">
                <a:solidFill>
                  <a:schemeClr val="lt1"/>
                </a:solidFill>
                <a:latin typeface="Rockwell"/>
                <a:ea typeface="Rockwell"/>
                <a:cs typeface="Rockwell"/>
                <a:sym typeface="Rockwell"/>
              </a:defRPr>
            </a:lvl8pPr>
            <a:lvl9pPr marL="0" marR="0" lvl="8" indent="0" algn="r" rtl="0">
              <a:spcBef>
                <a:spcPts val="0"/>
              </a:spcBef>
              <a:buNone/>
              <a:defRPr sz="800" b="0" i="0" u="none" strike="noStrike" cap="none">
                <a:solidFill>
                  <a:schemeClr val="lt1"/>
                </a:solidFill>
                <a:latin typeface="Rockwell"/>
                <a:ea typeface="Rockwell"/>
                <a:cs typeface="Rockwell"/>
                <a:sym typeface="Rockwe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Shape 187"/>
          <p:cNvSpPr txBox="1">
            <a:spLocks noGrp="1"/>
          </p:cNvSpPr>
          <p:nvPr>
            <p:ph type="subTitle" idx="1"/>
          </p:nvPr>
        </p:nvSpPr>
        <p:spPr>
          <a:xfrm>
            <a:off x="1028700" y="2742571"/>
            <a:ext cx="6918900" cy="1323300"/>
          </a:xfrm>
          <a:prstGeom prst="rect">
            <a:avLst/>
          </a:prstGeom>
          <a:noFill/>
          <a:ln>
            <a:noFill/>
          </a:ln>
        </p:spPr>
        <p:txBody>
          <a:bodyPr spcFirstLastPara="1" wrap="square" lIns="68575" tIns="34275" rIns="68575" bIns="34275" anchor="t" anchorCtr="0">
            <a:noAutofit/>
          </a:bodyPr>
          <a:lstStyle/>
          <a:p>
            <a:pPr marL="0" marR="0" lvl="0" indent="0" algn="ctr" rtl="0">
              <a:lnSpc>
                <a:spcPct val="110000"/>
              </a:lnSpc>
              <a:spcBef>
                <a:spcPts val="800"/>
              </a:spcBef>
              <a:spcAft>
                <a:spcPts val="0"/>
              </a:spcAft>
              <a:buClr>
                <a:schemeClr val="lt1"/>
              </a:buClr>
              <a:buSzPts val="1800"/>
              <a:buFont typeface="Arial"/>
              <a:buNone/>
            </a:pPr>
            <a:endParaRPr sz="1800" b="0" i="0" u="none" strike="noStrike" cap="none">
              <a:solidFill>
                <a:schemeClr val="lt1"/>
              </a:solidFill>
              <a:latin typeface="Arial Narrow"/>
              <a:ea typeface="Arial Narrow"/>
              <a:cs typeface="Arial Narrow"/>
              <a:sym typeface="Arial Narrow"/>
            </a:endParaRPr>
          </a:p>
          <a:p>
            <a:pPr marL="0" marR="0" lvl="0" indent="0" algn="ctr" rtl="0">
              <a:lnSpc>
                <a:spcPct val="110000"/>
              </a:lnSpc>
              <a:spcBef>
                <a:spcPts val="800"/>
              </a:spcBef>
              <a:spcAft>
                <a:spcPts val="0"/>
              </a:spcAft>
              <a:buClr>
                <a:schemeClr val="lt1"/>
              </a:buClr>
              <a:buSzPts val="3400"/>
              <a:buFont typeface="Arial"/>
              <a:buNone/>
            </a:pPr>
            <a:endParaRPr sz="3400" b="0" i="0" u="none" strike="noStrike" cap="none">
              <a:solidFill>
                <a:srgbClr val="7F7F7F"/>
              </a:solidFill>
              <a:latin typeface="Arial Narrow"/>
              <a:ea typeface="Arial Narrow"/>
              <a:cs typeface="Arial Narrow"/>
              <a:sym typeface="Arial Narrow"/>
            </a:endParaRPr>
          </a:p>
        </p:txBody>
      </p:sp>
      <p:pic>
        <p:nvPicPr>
          <p:cNvPr id="188" name="Shape 188"/>
          <p:cNvPicPr preferRelativeResize="0"/>
          <p:nvPr/>
        </p:nvPicPr>
        <p:blipFill>
          <a:blip r:embed="rId4">
            <a:alphaModFix/>
          </a:blip>
          <a:stretch>
            <a:fillRect/>
          </a:stretch>
        </p:blipFill>
        <p:spPr>
          <a:xfrm>
            <a:off x="563325" y="572500"/>
            <a:ext cx="3703875" cy="3906125"/>
          </a:xfrm>
          <a:prstGeom prst="rect">
            <a:avLst/>
          </a:prstGeom>
          <a:noFill/>
          <a:ln w="9525" cap="flat" cmpd="sng">
            <a:solidFill>
              <a:schemeClr val="dk2"/>
            </a:solidFill>
            <a:prstDash val="solid"/>
            <a:round/>
            <a:headEnd type="none" w="sm" len="sm"/>
            <a:tailEnd type="none" w="sm" len="sm"/>
          </a:ln>
        </p:spPr>
      </p:pic>
      <p:sp>
        <p:nvSpPr>
          <p:cNvPr id="189" name="Shape 189"/>
          <p:cNvSpPr txBox="1"/>
          <p:nvPr/>
        </p:nvSpPr>
        <p:spPr>
          <a:xfrm>
            <a:off x="4506325" y="397075"/>
            <a:ext cx="4330800" cy="4561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200"/>
              </a:spcBef>
              <a:spcAft>
                <a:spcPts val="0"/>
              </a:spcAft>
              <a:buClr>
                <a:schemeClr val="dk1"/>
              </a:buClr>
              <a:buSzPts val="1100"/>
              <a:buFont typeface="Arial"/>
              <a:buNone/>
            </a:pPr>
            <a:r>
              <a:rPr lang="en-GB" sz="2400" b="1">
                <a:solidFill>
                  <a:srgbClr val="FFFFFF"/>
                </a:solidFill>
              </a:rPr>
              <a:t>Professor S. Chan Choi</a:t>
            </a:r>
            <a:endParaRPr sz="2400" b="1">
              <a:solidFill>
                <a:srgbClr val="FFFFFF"/>
              </a:solidFill>
            </a:endParaRPr>
          </a:p>
          <a:p>
            <a:pPr marL="0" lvl="0" indent="0" algn="ctr" rtl="0">
              <a:lnSpc>
                <a:spcPct val="90000"/>
              </a:lnSpc>
              <a:spcBef>
                <a:spcPts val="1200"/>
              </a:spcBef>
              <a:spcAft>
                <a:spcPts val="0"/>
              </a:spcAft>
              <a:buNone/>
            </a:pPr>
            <a:r>
              <a:rPr lang="en-GB" sz="2400" b="1">
                <a:solidFill>
                  <a:srgbClr val="FFFFFF"/>
                </a:solidFill>
              </a:rPr>
              <a:t>Course: Marketing Research</a:t>
            </a:r>
            <a:endParaRPr sz="2400" b="1">
              <a:solidFill>
                <a:srgbClr val="FFFFFF"/>
              </a:solidFill>
            </a:endParaRPr>
          </a:p>
          <a:p>
            <a:pPr marL="0" lvl="0" indent="0" algn="ctr" rtl="0">
              <a:lnSpc>
                <a:spcPct val="90000"/>
              </a:lnSpc>
              <a:spcBef>
                <a:spcPts val="1200"/>
              </a:spcBef>
              <a:spcAft>
                <a:spcPts val="0"/>
              </a:spcAft>
              <a:buClr>
                <a:schemeClr val="dk1"/>
              </a:buClr>
              <a:buSzPts val="1100"/>
              <a:buFont typeface="Arial"/>
              <a:buNone/>
            </a:pPr>
            <a:endParaRPr sz="24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Presented by: </a:t>
            </a:r>
            <a:endParaRPr sz="18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Hardik Poojary</a:t>
            </a:r>
            <a:endParaRPr sz="18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Heena Mansoori</a:t>
            </a:r>
            <a:endParaRPr sz="18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Sagar Desai</a:t>
            </a:r>
            <a:endParaRPr sz="18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Sakshi Kalani</a:t>
            </a:r>
            <a:endParaRPr sz="1800" b="1">
              <a:solidFill>
                <a:srgbClr val="FFFFFF"/>
              </a:solidFill>
            </a:endParaRPr>
          </a:p>
          <a:p>
            <a:pPr marL="0" lvl="0" indent="0" algn="ctr" rtl="0">
              <a:lnSpc>
                <a:spcPct val="90000"/>
              </a:lnSpc>
              <a:spcBef>
                <a:spcPts val="1200"/>
              </a:spcBef>
              <a:spcAft>
                <a:spcPts val="0"/>
              </a:spcAft>
              <a:buNone/>
            </a:pPr>
            <a:r>
              <a:rPr lang="en-GB" sz="1800" b="1">
                <a:solidFill>
                  <a:srgbClr val="FFFFFF"/>
                </a:solidFill>
              </a:rPr>
              <a:t>Vamshi Katta</a:t>
            </a:r>
            <a:endParaRPr sz="1800" b="1">
              <a:solidFill>
                <a:srgbClr val="FFFFFF"/>
              </a:solidFill>
            </a:endParaRPr>
          </a:p>
          <a:p>
            <a:pPr marL="0" lvl="0" indent="0" algn="ctr" rtl="0">
              <a:lnSpc>
                <a:spcPct val="90000"/>
              </a:lnSpc>
              <a:spcBef>
                <a:spcPts val="1200"/>
              </a:spcBef>
              <a:spcAft>
                <a:spcPts val="0"/>
              </a:spcAft>
              <a:buClr>
                <a:schemeClr val="dk1"/>
              </a:buClr>
              <a:buSzPts val="1100"/>
              <a:buFont typeface="Arial"/>
              <a:buNone/>
            </a:pPr>
            <a:endParaRPr sz="2400">
              <a:solidFill>
                <a:srgbClr val="FFFFFF"/>
              </a:solidFill>
            </a:endParaRPr>
          </a:p>
          <a:p>
            <a:pPr marL="0" lvl="0" indent="0">
              <a:spcBef>
                <a:spcPts val="2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0" y="0"/>
            <a:ext cx="4205100" cy="401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287" name="Shape 287"/>
          <p:cNvSpPr txBox="1"/>
          <p:nvPr/>
        </p:nvSpPr>
        <p:spPr>
          <a:xfrm>
            <a:off x="1987350" y="86975"/>
            <a:ext cx="51693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2400" b="1">
                <a:solidFill>
                  <a:schemeClr val="lt1"/>
                </a:solidFill>
              </a:rPr>
              <a:t>Data Analysis- Demographics </a:t>
            </a:r>
            <a:endParaRPr/>
          </a:p>
        </p:txBody>
      </p:sp>
      <p:pic>
        <p:nvPicPr>
          <p:cNvPr id="288" name="Shape 288"/>
          <p:cNvPicPr preferRelativeResize="0"/>
          <p:nvPr/>
        </p:nvPicPr>
        <p:blipFill>
          <a:blip r:embed="rId3">
            <a:alphaModFix/>
          </a:blip>
          <a:stretch>
            <a:fillRect/>
          </a:stretch>
        </p:blipFill>
        <p:spPr>
          <a:xfrm>
            <a:off x="317775" y="578813"/>
            <a:ext cx="2999600" cy="1852275"/>
          </a:xfrm>
          <a:prstGeom prst="rect">
            <a:avLst/>
          </a:prstGeom>
          <a:noFill/>
          <a:ln>
            <a:noFill/>
          </a:ln>
        </p:spPr>
      </p:pic>
      <p:pic>
        <p:nvPicPr>
          <p:cNvPr id="289" name="Shape 289"/>
          <p:cNvPicPr preferRelativeResize="0"/>
          <p:nvPr/>
        </p:nvPicPr>
        <p:blipFill>
          <a:blip r:embed="rId4">
            <a:alphaModFix/>
          </a:blip>
          <a:stretch>
            <a:fillRect/>
          </a:stretch>
        </p:blipFill>
        <p:spPr>
          <a:xfrm>
            <a:off x="5767342" y="600575"/>
            <a:ext cx="2987958" cy="1862900"/>
          </a:xfrm>
          <a:prstGeom prst="rect">
            <a:avLst/>
          </a:prstGeom>
          <a:noFill/>
          <a:ln>
            <a:noFill/>
          </a:ln>
        </p:spPr>
      </p:pic>
      <p:pic>
        <p:nvPicPr>
          <p:cNvPr id="290" name="Shape 290"/>
          <p:cNvPicPr preferRelativeResize="0"/>
          <p:nvPr/>
        </p:nvPicPr>
        <p:blipFill>
          <a:blip r:embed="rId5">
            <a:alphaModFix/>
          </a:blip>
          <a:stretch>
            <a:fillRect/>
          </a:stretch>
        </p:blipFill>
        <p:spPr>
          <a:xfrm>
            <a:off x="317775" y="2571750"/>
            <a:ext cx="2999600" cy="1862900"/>
          </a:xfrm>
          <a:prstGeom prst="rect">
            <a:avLst/>
          </a:prstGeom>
          <a:noFill/>
          <a:ln>
            <a:noFill/>
          </a:ln>
        </p:spPr>
      </p:pic>
      <p:pic>
        <p:nvPicPr>
          <p:cNvPr id="291" name="Shape 291"/>
          <p:cNvPicPr preferRelativeResize="0"/>
          <p:nvPr/>
        </p:nvPicPr>
        <p:blipFill>
          <a:blip r:embed="rId6">
            <a:alphaModFix/>
          </a:blip>
          <a:stretch>
            <a:fillRect/>
          </a:stretch>
        </p:blipFill>
        <p:spPr>
          <a:xfrm>
            <a:off x="5767350" y="2577075"/>
            <a:ext cx="2987949" cy="1852250"/>
          </a:xfrm>
          <a:prstGeom prst="rect">
            <a:avLst/>
          </a:prstGeom>
          <a:noFill/>
          <a:ln>
            <a:noFill/>
          </a:ln>
        </p:spPr>
      </p:pic>
      <p:pic>
        <p:nvPicPr>
          <p:cNvPr id="292" name="Shape 292"/>
          <p:cNvPicPr preferRelativeResize="0"/>
          <p:nvPr/>
        </p:nvPicPr>
        <p:blipFill>
          <a:blip r:embed="rId7">
            <a:alphaModFix/>
          </a:blip>
          <a:stretch>
            <a:fillRect/>
          </a:stretch>
        </p:blipFill>
        <p:spPr>
          <a:xfrm>
            <a:off x="3565963" y="1790638"/>
            <a:ext cx="1952800" cy="156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772798" y="310034"/>
            <a:ext cx="7598400" cy="375600"/>
          </a:xfrm>
          <a:prstGeom prst="rect">
            <a:avLst/>
          </a:prstGeom>
          <a:noFill/>
          <a:ln>
            <a:noFill/>
          </a:ln>
        </p:spPr>
        <p:txBody>
          <a:bodyPr spcFirstLastPara="1" wrap="square" lIns="68575" tIns="34275" rIns="68575" bIns="34275" anchor="ctr" anchorCtr="0">
            <a:noAutofit/>
          </a:bodyPr>
          <a:lstStyle/>
          <a:p>
            <a:pPr marL="0" lvl="0" indent="0">
              <a:spcBef>
                <a:spcPts val="0"/>
              </a:spcBef>
              <a:spcAft>
                <a:spcPts val="0"/>
              </a:spcAft>
              <a:buClr>
                <a:schemeClr val="lt1"/>
              </a:buClr>
              <a:buSzPts val="2000"/>
              <a:buFont typeface="Bookman Old Style"/>
              <a:buNone/>
            </a:pPr>
            <a:endParaRPr sz="2400">
              <a:solidFill>
                <a:srgbClr val="FFFFFF"/>
              </a:solidFill>
              <a:latin typeface="Arial"/>
              <a:ea typeface="Arial"/>
              <a:cs typeface="Arial"/>
              <a:sym typeface="Arial"/>
            </a:endParaRPr>
          </a:p>
          <a:p>
            <a:pPr marL="0" lvl="0" indent="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Data Analysis</a:t>
            </a:r>
            <a:endParaRPr sz="2400">
              <a:solidFill>
                <a:srgbClr val="FFFFFF"/>
              </a:solidFill>
              <a:latin typeface="Arial"/>
              <a:ea typeface="Arial"/>
              <a:cs typeface="Arial"/>
              <a:sym typeface="Arial"/>
            </a:endParaRPr>
          </a:p>
          <a:p>
            <a:pPr marL="0" lvl="0" indent="0" rtl="0">
              <a:spcBef>
                <a:spcPts val="0"/>
              </a:spcBef>
              <a:spcAft>
                <a:spcPts val="0"/>
              </a:spcAft>
              <a:buClr>
                <a:schemeClr val="lt1"/>
              </a:buClr>
              <a:buSzPts val="2000"/>
              <a:buFont typeface="Bookman Old Style"/>
              <a:buNone/>
            </a:pPr>
            <a:endParaRPr sz="2400">
              <a:solidFill>
                <a:srgbClr val="FFFFFF"/>
              </a:solidFill>
              <a:latin typeface="Arial"/>
              <a:ea typeface="Arial"/>
              <a:cs typeface="Arial"/>
              <a:sym typeface="Arial"/>
            </a:endParaRPr>
          </a:p>
        </p:txBody>
      </p:sp>
      <p:cxnSp>
        <p:nvCxnSpPr>
          <p:cNvPr id="298" name="Shape 298"/>
          <p:cNvCxnSpPr/>
          <p:nvPr/>
        </p:nvCxnSpPr>
        <p:spPr>
          <a:xfrm>
            <a:off x="4554300" y="685625"/>
            <a:ext cx="12600" cy="517800"/>
          </a:xfrm>
          <a:prstGeom prst="straightConnector1">
            <a:avLst/>
          </a:prstGeom>
          <a:noFill/>
          <a:ln w="28575" cap="flat" cmpd="sng">
            <a:solidFill>
              <a:srgbClr val="E48312"/>
            </a:solidFill>
            <a:prstDash val="solid"/>
            <a:round/>
            <a:headEnd type="none" w="med" len="med"/>
            <a:tailEnd type="triangle" w="med" len="med"/>
          </a:ln>
        </p:spPr>
      </p:cxnSp>
      <p:sp>
        <p:nvSpPr>
          <p:cNvPr id="299" name="Shape 299"/>
          <p:cNvSpPr txBox="1"/>
          <p:nvPr/>
        </p:nvSpPr>
        <p:spPr>
          <a:xfrm>
            <a:off x="1335300" y="1153375"/>
            <a:ext cx="6473400" cy="63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dirty="0"/>
              <a:t>		         </a:t>
            </a:r>
            <a:r>
              <a:rPr lang="en-GB" sz="1800" u="sng" dirty="0">
                <a:solidFill>
                  <a:srgbClr val="FFFFFF"/>
                </a:solidFill>
              </a:rPr>
              <a:t>Hypothesis Testing</a:t>
            </a:r>
            <a:endParaRPr sz="1800" u="sng" dirty="0">
              <a:solidFill>
                <a:srgbClr val="FFFFFF"/>
              </a:solidFill>
            </a:endParaRPr>
          </a:p>
        </p:txBody>
      </p:sp>
      <p:sp>
        <p:nvSpPr>
          <p:cNvPr id="300" name="Shape 300"/>
          <p:cNvSpPr txBox="1"/>
          <p:nvPr/>
        </p:nvSpPr>
        <p:spPr>
          <a:xfrm>
            <a:off x="305700" y="1953825"/>
            <a:ext cx="8509800" cy="20127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200"/>
              </a:spcBef>
              <a:spcAft>
                <a:spcPts val="0"/>
              </a:spcAft>
              <a:buClr>
                <a:schemeClr val="dk1"/>
              </a:buClr>
              <a:buSzPts val="1100"/>
              <a:buFont typeface="Arial"/>
              <a:buNone/>
            </a:pPr>
            <a:r>
              <a:rPr lang="en-GB" sz="2000" dirty="0">
                <a:solidFill>
                  <a:srgbClr val="F3F3F3"/>
                </a:solidFill>
                <a:latin typeface="Calibri"/>
                <a:ea typeface="Calibri"/>
                <a:cs typeface="Calibri"/>
                <a:sym typeface="Calibri"/>
              </a:rPr>
              <a:t>NULL Hypothesis:  Willingness towards riding Uber’s self driving cars is not affected </a:t>
            </a:r>
            <a:r>
              <a:rPr lang="en-GB" sz="2000">
                <a:solidFill>
                  <a:srgbClr val="F3F3F3"/>
                </a:solidFill>
                <a:latin typeface="Calibri"/>
                <a:ea typeface="Calibri"/>
                <a:cs typeface="Calibri"/>
                <a:sym typeface="Calibri"/>
              </a:rPr>
              <a:t>by the </a:t>
            </a:r>
            <a:r>
              <a:rPr lang="en-GB" sz="2000" dirty="0">
                <a:solidFill>
                  <a:srgbClr val="F3F3F3"/>
                </a:solidFill>
                <a:latin typeface="Calibri"/>
                <a:ea typeface="Calibri"/>
                <a:cs typeface="Calibri"/>
                <a:sym typeface="Calibri"/>
              </a:rPr>
              <a:t>independent variables.</a:t>
            </a:r>
            <a:endParaRPr sz="2000" dirty="0">
              <a:solidFill>
                <a:srgbClr val="F3F3F3"/>
              </a:solidFill>
              <a:latin typeface="Calibri"/>
              <a:ea typeface="Calibri"/>
              <a:cs typeface="Calibri"/>
              <a:sym typeface="Calibri"/>
            </a:endParaRPr>
          </a:p>
          <a:p>
            <a:pPr marL="0" lvl="0" indent="0" rtl="0">
              <a:lnSpc>
                <a:spcPct val="90000"/>
              </a:lnSpc>
              <a:spcBef>
                <a:spcPts val="1200"/>
              </a:spcBef>
              <a:spcAft>
                <a:spcPts val="0"/>
              </a:spcAft>
              <a:buClr>
                <a:schemeClr val="dk1"/>
              </a:buClr>
              <a:buSzPts val="1100"/>
              <a:buFont typeface="Arial"/>
              <a:buNone/>
            </a:pPr>
            <a:r>
              <a:rPr lang="en-GB" sz="2000" dirty="0">
                <a:solidFill>
                  <a:srgbClr val="F3F3F3"/>
                </a:solidFill>
                <a:latin typeface="Calibri"/>
                <a:ea typeface="Calibri"/>
                <a:cs typeface="Calibri"/>
                <a:sym typeface="Calibri"/>
              </a:rPr>
              <a:t>Alternate Hypothesis:  Willingness towards riding Uber’s self driving cars is affected by the independent variable.</a:t>
            </a:r>
            <a:endParaRPr sz="1800" dirty="0">
              <a:solidFill>
                <a:srgbClr val="F3F3F3"/>
              </a:solidFill>
              <a:latin typeface="Calibri"/>
              <a:ea typeface="Calibri"/>
              <a:cs typeface="Calibri"/>
              <a:sym typeface="Calibri"/>
            </a:endParaRPr>
          </a:p>
          <a:p>
            <a:pPr marL="0" lvl="0" indent="0">
              <a:spcBef>
                <a:spcPts val="200"/>
              </a:spcBef>
              <a:spcAft>
                <a:spcPts val="0"/>
              </a:spcAft>
              <a:buNone/>
            </a:pPr>
            <a:endParaRPr dirty="0"/>
          </a:p>
        </p:txBody>
      </p:sp>
      <p:pic>
        <p:nvPicPr>
          <p:cNvPr id="301" name="Shape 301"/>
          <p:cNvPicPr preferRelativeResize="0"/>
          <p:nvPr/>
        </p:nvPicPr>
        <p:blipFill>
          <a:blip r:embed="rId3">
            <a:alphaModFix/>
          </a:blip>
          <a:stretch>
            <a:fillRect/>
          </a:stretch>
        </p:blipFill>
        <p:spPr>
          <a:xfrm>
            <a:off x="6332275" y="200075"/>
            <a:ext cx="994225" cy="1325650"/>
          </a:xfrm>
          <a:prstGeom prst="rect">
            <a:avLst/>
          </a:prstGeom>
          <a:noFill/>
          <a:ln>
            <a:noFill/>
          </a:ln>
        </p:spPr>
      </p:pic>
      <p:pic>
        <p:nvPicPr>
          <p:cNvPr id="302" name="Shape 302"/>
          <p:cNvPicPr preferRelativeResize="0"/>
          <p:nvPr/>
        </p:nvPicPr>
        <p:blipFill>
          <a:blip r:embed="rId3">
            <a:alphaModFix/>
          </a:blip>
          <a:stretch>
            <a:fillRect/>
          </a:stretch>
        </p:blipFill>
        <p:spPr>
          <a:xfrm>
            <a:off x="1794700" y="200075"/>
            <a:ext cx="994225" cy="132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1292800" y="-184675"/>
            <a:ext cx="4205100" cy="401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08" name="Shape 308"/>
          <p:cNvSpPr txBox="1"/>
          <p:nvPr/>
        </p:nvSpPr>
        <p:spPr>
          <a:xfrm>
            <a:off x="1381800" y="143550"/>
            <a:ext cx="6380400" cy="516900"/>
          </a:xfrm>
          <a:prstGeom prst="rect">
            <a:avLst/>
          </a:prstGeom>
          <a:noFill/>
          <a:ln>
            <a:noFill/>
          </a:ln>
        </p:spPr>
        <p:txBody>
          <a:bodyPr spcFirstLastPara="1" wrap="square" lIns="91425" tIns="91425" rIns="91425" bIns="91425" anchor="ctr" anchorCtr="0">
            <a:noAutofit/>
          </a:bodyPr>
          <a:lstStyle/>
          <a:p>
            <a:pPr marL="914400" lvl="0" indent="457200" algn="l" rtl="0">
              <a:lnSpc>
                <a:spcPct val="90000"/>
              </a:lnSpc>
              <a:spcBef>
                <a:spcPts val="0"/>
              </a:spcBef>
              <a:spcAft>
                <a:spcPts val="0"/>
              </a:spcAft>
              <a:buNone/>
            </a:pPr>
            <a:r>
              <a:rPr lang="en-GB" sz="2400" b="1">
                <a:solidFill>
                  <a:schemeClr val="lt1"/>
                </a:solidFill>
              </a:rPr>
              <a:t>     Conjoint Analysis </a:t>
            </a:r>
            <a:endParaRPr/>
          </a:p>
        </p:txBody>
      </p:sp>
      <p:pic>
        <p:nvPicPr>
          <p:cNvPr id="309" name="Shape 309"/>
          <p:cNvPicPr preferRelativeResize="0"/>
          <p:nvPr/>
        </p:nvPicPr>
        <p:blipFill>
          <a:blip r:embed="rId3">
            <a:alphaModFix/>
          </a:blip>
          <a:stretch>
            <a:fillRect/>
          </a:stretch>
        </p:blipFill>
        <p:spPr>
          <a:xfrm>
            <a:off x="5955625" y="64675"/>
            <a:ext cx="674625" cy="674625"/>
          </a:xfrm>
          <a:prstGeom prst="rect">
            <a:avLst/>
          </a:prstGeom>
          <a:noFill/>
          <a:ln>
            <a:noFill/>
          </a:ln>
        </p:spPr>
      </p:pic>
      <p:pic>
        <p:nvPicPr>
          <p:cNvPr id="310" name="Shape 310"/>
          <p:cNvPicPr preferRelativeResize="0"/>
          <p:nvPr/>
        </p:nvPicPr>
        <p:blipFill>
          <a:blip r:embed="rId4">
            <a:alphaModFix/>
          </a:blip>
          <a:stretch>
            <a:fillRect/>
          </a:stretch>
        </p:blipFill>
        <p:spPr>
          <a:xfrm>
            <a:off x="110987" y="938775"/>
            <a:ext cx="8922024" cy="346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188300"/>
            <a:ext cx="9144000" cy="618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2400" b="1">
                <a:solidFill>
                  <a:schemeClr val="lt1"/>
                </a:solidFill>
              </a:rPr>
              <a:t>Residual Analysis- Dependent Variable</a:t>
            </a:r>
            <a:endParaRPr>
              <a:solidFill>
                <a:srgbClr val="FFFFFF"/>
              </a:solidFill>
            </a:endParaRPr>
          </a:p>
        </p:txBody>
      </p:sp>
      <p:pic>
        <p:nvPicPr>
          <p:cNvPr id="316" name="Shape 316"/>
          <p:cNvPicPr preferRelativeResize="0"/>
          <p:nvPr/>
        </p:nvPicPr>
        <p:blipFill>
          <a:blip r:embed="rId3">
            <a:alphaModFix/>
          </a:blip>
          <a:stretch>
            <a:fillRect/>
          </a:stretch>
        </p:blipFill>
        <p:spPr>
          <a:xfrm>
            <a:off x="108850" y="1001883"/>
            <a:ext cx="2874175" cy="3242000"/>
          </a:xfrm>
          <a:prstGeom prst="rect">
            <a:avLst/>
          </a:prstGeom>
          <a:noFill/>
          <a:ln>
            <a:noFill/>
          </a:ln>
        </p:spPr>
      </p:pic>
      <p:pic>
        <p:nvPicPr>
          <p:cNvPr id="317" name="Shape 317"/>
          <p:cNvPicPr preferRelativeResize="0"/>
          <p:nvPr/>
        </p:nvPicPr>
        <p:blipFill>
          <a:blip r:embed="rId4">
            <a:alphaModFix/>
          </a:blip>
          <a:stretch>
            <a:fillRect/>
          </a:stretch>
        </p:blipFill>
        <p:spPr>
          <a:xfrm>
            <a:off x="3219725" y="2148075"/>
            <a:ext cx="5783626" cy="2279625"/>
          </a:xfrm>
          <a:prstGeom prst="rect">
            <a:avLst/>
          </a:prstGeom>
          <a:noFill/>
          <a:ln>
            <a:noFill/>
          </a:ln>
        </p:spPr>
      </p:pic>
      <p:cxnSp>
        <p:nvCxnSpPr>
          <p:cNvPr id="318" name="Shape 318"/>
          <p:cNvCxnSpPr/>
          <p:nvPr/>
        </p:nvCxnSpPr>
        <p:spPr>
          <a:xfrm>
            <a:off x="3095525" y="847450"/>
            <a:ext cx="5861400" cy="0"/>
          </a:xfrm>
          <a:prstGeom prst="straightConnector1">
            <a:avLst/>
          </a:prstGeom>
          <a:noFill/>
          <a:ln w="28575" cap="flat" cmpd="sng">
            <a:solidFill>
              <a:srgbClr val="E48312"/>
            </a:solidFill>
            <a:prstDash val="solid"/>
            <a:round/>
            <a:headEnd type="none" w="med" len="med"/>
            <a:tailEnd type="none" w="med" len="med"/>
          </a:ln>
        </p:spPr>
      </p:cxnSp>
      <p:cxnSp>
        <p:nvCxnSpPr>
          <p:cNvPr id="319" name="Shape 319"/>
          <p:cNvCxnSpPr/>
          <p:nvPr/>
        </p:nvCxnSpPr>
        <p:spPr>
          <a:xfrm rot="10800000">
            <a:off x="3095525" y="835800"/>
            <a:ext cx="11700" cy="3604200"/>
          </a:xfrm>
          <a:prstGeom prst="straightConnector1">
            <a:avLst/>
          </a:prstGeom>
          <a:noFill/>
          <a:ln w="28575" cap="flat" cmpd="sng">
            <a:solidFill>
              <a:srgbClr val="E48312"/>
            </a:solidFill>
            <a:prstDash val="solid"/>
            <a:round/>
            <a:headEnd type="none" w="med" len="med"/>
            <a:tailEnd type="none" w="med" len="med"/>
          </a:ln>
        </p:spPr>
      </p:cxnSp>
      <p:cxnSp>
        <p:nvCxnSpPr>
          <p:cNvPr id="320" name="Shape 320"/>
          <p:cNvCxnSpPr/>
          <p:nvPr/>
        </p:nvCxnSpPr>
        <p:spPr>
          <a:xfrm rot="10800000" flipH="1">
            <a:off x="70625" y="4438875"/>
            <a:ext cx="3036900" cy="10200"/>
          </a:xfrm>
          <a:prstGeom prst="straightConnector1">
            <a:avLst/>
          </a:prstGeom>
          <a:noFill/>
          <a:ln w="28575" cap="flat" cmpd="sng">
            <a:solidFill>
              <a:srgbClr val="E48312"/>
            </a:solidFill>
            <a:prstDash val="solid"/>
            <a:round/>
            <a:headEnd type="none" w="med" len="med"/>
            <a:tailEnd type="none" w="med" len="med"/>
          </a:ln>
        </p:spPr>
      </p:cxnSp>
      <p:pic>
        <p:nvPicPr>
          <p:cNvPr id="321" name="Shape 321"/>
          <p:cNvPicPr preferRelativeResize="0"/>
          <p:nvPr/>
        </p:nvPicPr>
        <p:blipFill>
          <a:blip r:embed="rId5">
            <a:alphaModFix/>
          </a:blip>
          <a:stretch>
            <a:fillRect/>
          </a:stretch>
        </p:blipFill>
        <p:spPr>
          <a:xfrm>
            <a:off x="7490950" y="188300"/>
            <a:ext cx="618600" cy="618600"/>
          </a:xfrm>
          <a:prstGeom prst="rect">
            <a:avLst/>
          </a:prstGeom>
          <a:noFill/>
          <a:ln>
            <a:noFill/>
          </a:ln>
        </p:spPr>
      </p:pic>
      <p:sp>
        <p:nvSpPr>
          <p:cNvPr id="322" name="Shape 322"/>
          <p:cNvSpPr txBox="1"/>
          <p:nvPr/>
        </p:nvSpPr>
        <p:spPr>
          <a:xfrm>
            <a:off x="3219725" y="965150"/>
            <a:ext cx="5737200" cy="1182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Finally, we perform the residual analysis on the observations captured in the survey in line with the conjoint analysis performed above. We get a value which is slightly above 3 on a Likert scale of 1-5, indicating that the general consensus towards such autonomous vehicles is just above neutral.</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flipH="1">
            <a:off x="9391400" y="390750"/>
            <a:ext cx="390900" cy="249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000"/>
              <a:buFont typeface="Bookman Old Style"/>
              <a:buNone/>
            </a:pPr>
            <a:endParaRPr sz="2000"/>
          </a:p>
        </p:txBody>
      </p:sp>
      <p:sp>
        <p:nvSpPr>
          <p:cNvPr id="328" name="Shape 328"/>
          <p:cNvSpPr txBox="1"/>
          <p:nvPr/>
        </p:nvSpPr>
        <p:spPr>
          <a:xfrm>
            <a:off x="5607075" y="722850"/>
            <a:ext cx="3225000" cy="103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GB">
                <a:solidFill>
                  <a:srgbClr val="FFFFFF"/>
                </a:solidFill>
              </a:rPr>
              <a:t>53 % trust Traditional Car Manufacturers to introduce the self-driving technology while only 14% trust ride sharing companies like Uber, Lyft to introduce it</a:t>
            </a:r>
            <a:endParaRPr dirty="0"/>
          </a:p>
        </p:txBody>
      </p:sp>
      <p:sp>
        <p:nvSpPr>
          <p:cNvPr id="329" name="Shape 329"/>
          <p:cNvSpPr txBox="1"/>
          <p:nvPr/>
        </p:nvSpPr>
        <p:spPr>
          <a:xfrm>
            <a:off x="5732100" y="2053725"/>
            <a:ext cx="3100200" cy="1172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rPr>
              <a:t>43% of the surveyors are likely to ride Uber’s self-driving car, 34% are neutral and 24% are unlikely to try it</a:t>
            </a:r>
            <a:endParaRPr/>
          </a:p>
        </p:txBody>
      </p:sp>
      <p:pic>
        <p:nvPicPr>
          <p:cNvPr id="330" name="Shape 330"/>
          <p:cNvPicPr preferRelativeResize="0"/>
          <p:nvPr/>
        </p:nvPicPr>
        <p:blipFill>
          <a:blip r:embed="rId3">
            <a:alphaModFix/>
          </a:blip>
          <a:stretch>
            <a:fillRect/>
          </a:stretch>
        </p:blipFill>
        <p:spPr>
          <a:xfrm>
            <a:off x="3328505" y="640675"/>
            <a:ext cx="1278399" cy="1072171"/>
          </a:xfrm>
          <a:prstGeom prst="rect">
            <a:avLst/>
          </a:prstGeom>
          <a:noFill/>
          <a:ln>
            <a:noFill/>
          </a:ln>
        </p:spPr>
      </p:pic>
      <p:pic>
        <p:nvPicPr>
          <p:cNvPr id="331" name="Shape 331"/>
          <p:cNvPicPr preferRelativeResize="0"/>
          <p:nvPr/>
        </p:nvPicPr>
        <p:blipFill rotWithShape="1">
          <a:blip r:embed="rId4">
            <a:alphaModFix/>
          </a:blip>
          <a:srcRect l="-3810" r="3810"/>
          <a:stretch/>
        </p:blipFill>
        <p:spPr>
          <a:xfrm>
            <a:off x="2208025" y="1206612"/>
            <a:ext cx="1278399" cy="1072172"/>
          </a:xfrm>
          <a:prstGeom prst="rect">
            <a:avLst/>
          </a:prstGeom>
          <a:noFill/>
          <a:ln>
            <a:noFill/>
          </a:ln>
        </p:spPr>
      </p:pic>
      <p:pic>
        <p:nvPicPr>
          <p:cNvPr id="332" name="Shape 332"/>
          <p:cNvPicPr preferRelativeResize="0"/>
          <p:nvPr/>
        </p:nvPicPr>
        <p:blipFill>
          <a:blip r:embed="rId5">
            <a:alphaModFix/>
          </a:blip>
          <a:stretch>
            <a:fillRect/>
          </a:stretch>
        </p:blipFill>
        <p:spPr>
          <a:xfrm>
            <a:off x="4374764" y="1206604"/>
            <a:ext cx="1232303" cy="1072175"/>
          </a:xfrm>
          <a:prstGeom prst="rect">
            <a:avLst/>
          </a:prstGeom>
          <a:noFill/>
          <a:ln>
            <a:noFill/>
          </a:ln>
        </p:spPr>
      </p:pic>
      <p:pic>
        <p:nvPicPr>
          <p:cNvPr id="333" name="Shape 333"/>
          <p:cNvPicPr preferRelativeResize="0"/>
          <p:nvPr/>
        </p:nvPicPr>
        <p:blipFill>
          <a:blip r:embed="rId6">
            <a:alphaModFix/>
          </a:blip>
          <a:stretch>
            <a:fillRect/>
          </a:stretch>
        </p:blipFill>
        <p:spPr>
          <a:xfrm>
            <a:off x="2269792" y="2340284"/>
            <a:ext cx="1216575" cy="993224"/>
          </a:xfrm>
          <a:prstGeom prst="rect">
            <a:avLst/>
          </a:prstGeom>
          <a:noFill/>
          <a:ln>
            <a:noFill/>
          </a:ln>
        </p:spPr>
      </p:pic>
      <p:pic>
        <p:nvPicPr>
          <p:cNvPr id="334" name="Shape 334"/>
          <p:cNvPicPr preferRelativeResize="0"/>
          <p:nvPr/>
        </p:nvPicPr>
        <p:blipFill>
          <a:blip r:embed="rId7">
            <a:alphaModFix/>
          </a:blip>
          <a:stretch>
            <a:fillRect/>
          </a:stretch>
        </p:blipFill>
        <p:spPr>
          <a:xfrm>
            <a:off x="3255268" y="2877628"/>
            <a:ext cx="1315022" cy="1033497"/>
          </a:xfrm>
          <a:prstGeom prst="rect">
            <a:avLst/>
          </a:prstGeom>
          <a:noFill/>
          <a:ln>
            <a:noFill/>
          </a:ln>
        </p:spPr>
      </p:pic>
      <p:pic>
        <p:nvPicPr>
          <p:cNvPr id="335" name="Shape 335"/>
          <p:cNvPicPr preferRelativeResize="0"/>
          <p:nvPr/>
        </p:nvPicPr>
        <p:blipFill>
          <a:blip r:embed="rId8">
            <a:alphaModFix/>
          </a:blip>
          <a:stretch>
            <a:fillRect/>
          </a:stretch>
        </p:blipFill>
        <p:spPr>
          <a:xfrm>
            <a:off x="4333399" y="2320145"/>
            <a:ext cx="1315026" cy="1033497"/>
          </a:xfrm>
          <a:prstGeom prst="rect">
            <a:avLst/>
          </a:prstGeom>
          <a:noFill/>
          <a:ln>
            <a:noFill/>
          </a:ln>
        </p:spPr>
      </p:pic>
      <p:sp>
        <p:nvSpPr>
          <p:cNvPr id="336" name="Shape 336"/>
          <p:cNvSpPr txBox="1"/>
          <p:nvPr/>
        </p:nvSpPr>
        <p:spPr>
          <a:xfrm>
            <a:off x="273875" y="650275"/>
            <a:ext cx="2445000" cy="88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GB">
                <a:solidFill>
                  <a:srgbClr val="FFFFFF"/>
                </a:solidFill>
              </a:rPr>
              <a:t>77% of the respondents most preferred ride sharing company is Uber </a:t>
            </a:r>
            <a:endParaRPr/>
          </a:p>
        </p:txBody>
      </p:sp>
      <p:sp>
        <p:nvSpPr>
          <p:cNvPr id="337" name="Shape 337"/>
          <p:cNvSpPr txBox="1"/>
          <p:nvPr/>
        </p:nvSpPr>
        <p:spPr>
          <a:xfrm>
            <a:off x="0" y="1770950"/>
            <a:ext cx="2269800" cy="88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8" name="Shape 338"/>
          <p:cNvSpPr txBox="1"/>
          <p:nvPr/>
        </p:nvSpPr>
        <p:spPr>
          <a:xfrm flipH="1">
            <a:off x="4811650" y="3647825"/>
            <a:ext cx="3726000" cy="66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9" name="Shape 339"/>
          <p:cNvSpPr txBox="1"/>
          <p:nvPr/>
        </p:nvSpPr>
        <p:spPr>
          <a:xfrm>
            <a:off x="-111250" y="1756469"/>
            <a:ext cx="3000000" cy="134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0" name="Shape 340"/>
          <p:cNvSpPr txBox="1"/>
          <p:nvPr/>
        </p:nvSpPr>
        <p:spPr>
          <a:xfrm>
            <a:off x="4811650" y="3555750"/>
            <a:ext cx="3638100" cy="82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rPr>
              <a:t>57% of the respondents would be willing to ride in an Autonomous Uber for free while only 10% would be unwilling.</a:t>
            </a:r>
            <a:endParaRPr/>
          </a:p>
        </p:txBody>
      </p:sp>
      <p:sp>
        <p:nvSpPr>
          <p:cNvPr id="341" name="Shape 341"/>
          <p:cNvSpPr txBox="1"/>
          <p:nvPr/>
        </p:nvSpPr>
        <p:spPr>
          <a:xfrm>
            <a:off x="195600" y="3536375"/>
            <a:ext cx="2818200" cy="66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rPr>
              <a:t>65% of respondents feel safety is the biggest issue for Uber’s self-driving cars followed by self-driving cars not driving as well as humans (18.4%)</a:t>
            </a:r>
            <a:endParaRPr/>
          </a:p>
        </p:txBody>
      </p:sp>
      <p:sp>
        <p:nvSpPr>
          <p:cNvPr id="342" name="Shape 342"/>
          <p:cNvSpPr txBox="1"/>
          <p:nvPr/>
        </p:nvSpPr>
        <p:spPr>
          <a:xfrm>
            <a:off x="0" y="1916525"/>
            <a:ext cx="2319300" cy="99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rPr>
              <a:t>Most respondents (67%) would prefer paying less than current ride price for Uber’s self-driving car</a:t>
            </a:r>
            <a:endParaRPr/>
          </a:p>
        </p:txBody>
      </p:sp>
      <p:sp>
        <p:nvSpPr>
          <p:cNvPr id="343" name="Shape 343"/>
          <p:cNvSpPr txBox="1"/>
          <p:nvPr/>
        </p:nvSpPr>
        <p:spPr>
          <a:xfrm>
            <a:off x="0" y="0"/>
            <a:ext cx="9225900" cy="603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GB" sz="2400" b="1">
                <a:solidFill>
                  <a:srgbClr val="FFFFFF"/>
                </a:solidFill>
              </a:rPr>
              <a:t>                                         Summary</a:t>
            </a:r>
            <a:endParaRPr/>
          </a:p>
        </p:txBody>
      </p:sp>
      <p:sp>
        <p:nvSpPr>
          <p:cNvPr id="344" name="Shape 344"/>
          <p:cNvSpPr txBox="1"/>
          <p:nvPr/>
        </p:nvSpPr>
        <p:spPr>
          <a:xfrm>
            <a:off x="3577350" y="2148125"/>
            <a:ext cx="847200" cy="3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FFFFFF"/>
                </a:solidFill>
              </a:rPr>
              <a:t>UBER</a:t>
            </a:r>
            <a:endParaRPr>
              <a:solidFill>
                <a:srgbClr val="FFFFFF"/>
              </a:solidFill>
            </a:endParaRPr>
          </a:p>
        </p:txBody>
      </p:sp>
      <p:sp>
        <p:nvSpPr>
          <p:cNvPr id="345" name="Shape 345"/>
          <p:cNvSpPr txBox="1"/>
          <p:nvPr/>
        </p:nvSpPr>
        <p:spPr>
          <a:xfrm>
            <a:off x="3560225" y="1027000"/>
            <a:ext cx="847200" cy="3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346" name="Shape 346"/>
          <p:cNvSpPr txBox="1"/>
          <p:nvPr/>
        </p:nvSpPr>
        <p:spPr>
          <a:xfrm>
            <a:off x="3486425" y="958525"/>
            <a:ext cx="972600" cy="43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a:solidFill>
                  <a:schemeClr val="dk1"/>
                </a:solidFill>
              </a:rPr>
              <a:t>PREFERENCE</a:t>
            </a:r>
            <a:endParaRPr sz="900"/>
          </a:p>
        </p:txBody>
      </p:sp>
      <p:sp>
        <p:nvSpPr>
          <p:cNvPr id="347" name="Shape 347"/>
          <p:cNvSpPr txBox="1"/>
          <p:nvPr/>
        </p:nvSpPr>
        <p:spPr>
          <a:xfrm>
            <a:off x="3414725" y="3102275"/>
            <a:ext cx="1044300" cy="60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a:t>WILLINGNESS</a:t>
            </a:r>
            <a:endParaRPr sz="900"/>
          </a:p>
        </p:txBody>
      </p:sp>
      <p:sp>
        <p:nvSpPr>
          <p:cNvPr id="348" name="Shape 348"/>
          <p:cNvSpPr txBox="1"/>
          <p:nvPr/>
        </p:nvSpPr>
        <p:spPr>
          <a:xfrm>
            <a:off x="4467100" y="1531925"/>
            <a:ext cx="1044300" cy="3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sz="900"/>
              <a:t>       TRUST</a:t>
            </a:r>
            <a:endParaRPr sz="900"/>
          </a:p>
        </p:txBody>
      </p:sp>
      <p:sp>
        <p:nvSpPr>
          <p:cNvPr id="349" name="Shape 349"/>
          <p:cNvSpPr txBox="1"/>
          <p:nvPr/>
        </p:nvSpPr>
        <p:spPr>
          <a:xfrm>
            <a:off x="4467100" y="2644500"/>
            <a:ext cx="1044300" cy="43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a:t>  ACCEPTANCE</a:t>
            </a:r>
            <a:endParaRPr sz="900"/>
          </a:p>
        </p:txBody>
      </p:sp>
      <p:sp>
        <p:nvSpPr>
          <p:cNvPr id="350" name="Shape 350"/>
          <p:cNvSpPr txBox="1"/>
          <p:nvPr/>
        </p:nvSpPr>
        <p:spPr>
          <a:xfrm>
            <a:off x="2507575" y="2627375"/>
            <a:ext cx="651300" cy="3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a:t>SAFETY</a:t>
            </a:r>
            <a:endParaRPr sz="900"/>
          </a:p>
        </p:txBody>
      </p:sp>
      <p:sp>
        <p:nvSpPr>
          <p:cNvPr id="351" name="Shape 351"/>
          <p:cNvSpPr txBox="1"/>
          <p:nvPr/>
        </p:nvSpPr>
        <p:spPr>
          <a:xfrm>
            <a:off x="2464775" y="1600400"/>
            <a:ext cx="1021500" cy="249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a:t>PRICING</a:t>
            </a:r>
            <a:endParaRPr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10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1000"/>
                                        <p:tgtEl>
                                          <p:spTgt spid="348"/>
                                        </p:tgtEl>
                                      </p:cBhvr>
                                    </p:animEffect>
                                  </p:childTnLst>
                                </p:cTn>
                              </p:par>
                              <p:par>
                                <p:cTn id="16" presetID="10" presetClass="entr" presetSubtype="0" fill="hold" nodeType="withEffect">
                                  <p:stCondLst>
                                    <p:cond delay="0"/>
                                  </p:stCondLst>
                                  <p:childTnLst>
                                    <p:set>
                                      <p:cBhvr>
                                        <p:cTn id="17" dur="1" fill="hold">
                                          <p:stCondLst>
                                            <p:cond delay="0"/>
                                          </p:stCondLst>
                                        </p:cTn>
                                        <p:tgtEl>
                                          <p:spTgt spid="328"/>
                                        </p:tgtEl>
                                        <p:attrNameLst>
                                          <p:attrName>style.visibility</p:attrName>
                                        </p:attrNameLst>
                                      </p:cBhvr>
                                      <p:to>
                                        <p:strVal val="visible"/>
                                      </p:to>
                                    </p:set>
                                    <p:animEffect transition="in" filter="fade">
                                      <p:cBhvr>
                                        <p:cTn id="18" dur="1000"/>
                                        <p:tgtEl>
                                          <p:spTgt spid="3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9"/>
                                        </p:tgtEl>
                                        <p:attrNameLst>
                                          <p:attrName>style.visibility</p:attrName>
                                        </p:attrNameLst>
                                      </p:cBhvr>
                                      <p:to>
                                        <p:strVal val="visible"/>
                                      </p:to>
                                    </p:set>
                                    <p:animEffect transition="in" filter="fade">
                                      <p:cBhvr>
                                        <p:cTn id="23" dur="1000"/>
                                        <p:tgtEl>
                                          <p:spTgt spid="349"/>
                                        </p:tgtEl>
                                      </p:cBhvr>
                                    </p:animEffect>
                                  </p:childTnLst>
                                </p:cTn>
                              </p:par>
                              <p:par>
                                <p:cTn id="24" presetID="10" presetClass="entr" presetSubtype="0" fill="hold" nodeType="withEffect">
                                  <p:stCondLst>
                                    <p:cond delay="0"/>
                                  </p:stCondLst>
                                  <p:childTnLst>
                                    <p:set>
                                      <p:cBhvr>
                                        <p:cTn id="25" dur="1" fill="hold">
                                          <p:stCondLst>
                                            <p:cond delay="0"/>
                                          </p:stCondLst>
                                        </p:cTn>
                                        <p:tgtEl>
                                          <p:spTgt spid="329"/>
                                        </p:tgtEl>
                                        <p:attrNameLst>
                                          <p:attrName>style.visibility</p:attrName>
                                        </p:attrNameLst>
                                      </p:cBhvr>
                                      <p:to>
                                        <p:strVal val="visible"/>
                                      </p:to>
                                    </p:set>
                                    <p:animEffect transition="in" filter="fade">
                                      <p:cBhvr>
                                        <p:cTn id="26" dur="1000"/>
                                        <p:tgtEl>
                                          <p:spTgt spid="3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7"/>
                                        </p:tgtEl>
                                        <p:attrNameLst>
                                          <p:attrName>style.visibility</p:attrName>
                                        </p:attrNameLst>
                                      </p:cBhvr>
                                      <p:to>
                                        <p:strVal val="visible"/>
                                      </p:to>
                                    </p:set>
                                    <p:animEffect transition="in" filter="fade">
                                      <p:cBhvr>
                                        <p:cTn id="31" dur="1000"/>
                                        <p:tgtEl>
                                          <p:spTgt spid="347"/>
                                        </p:tgtEl>
                                      </p:cBhvr>
                                    </p:animEffect>
                                  </p:childTnLst>
                                </p:cTn>
                              </p:par>
                              <p:par>
                                <p:cTn id="32" presetID="10" presetClass="entr" presetSubtype="0" fill="hold" nodeType="withEffect">
                                  <p:stCondLst>
                                    <p:cond delay="0"/>
                                  </p:stCondLst>
                                  <p:childTnLst>
                                    <p:set>
                                      <p:cBhvr>
                                        <p:cTn id="33" dur="1" fill="hold">
                                          <p:stCondLst>
                                            <p:cond delay="0"/>
                                          </p:stCondLst>
                                        </p:cTn>
                                        <p:tgtEl>
                                          <p:spTgt spid="340"/>
                                        </p:tgtEl>
                                        <p:attrNameLst>
                                          <p:attrName>style.visibility</p:attrName>
                                        </p:attrNameLst>
                                      </p:cBhvr>
                                      <p:to>
                                        <p:strVal val="visible"/>
                                      </p:to>
                                    </p:set>
                                    <p:animEffect transition="in" filter="fade">
                                      <p:cBhvr>
                                        <p:cTn id="34" dur="1000"/>
                                        <p:tgtEl>
                                          <p:spTgt spid="3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0"/>
                                        </p:tgtEl>
                                        <p:attrNameLst>
                                          <p:attrName>style.visibility</p:attrName>
                                        </p:attrNameLst>
                                      </p:cBhvr>
                                      <p:to>
                                        <p:strVal val="visible"/>
                                      </p:to>
                                    </p:set>
                                    <p:animEffect transition="in" filter="fade">
                                      <p:cBhvr>
                                        <p:cTn id="39" dur="1000"/>
                                        <p:tgtEl>
                                          <p:spTgt spid="350"/>
                                        </p:tgtEl>
                                      </p:cBhvr>
                                    </p:animEffect>
                                  </p:childTnLst>
                                </p:cTn>
                              </p:par>
                              <p:par>
                                <p:cTn id="40" presetID="10" presetClass="entr" presetSubtype="0" fill="hold" nodeType="withEffect">
                                  <p:stCondLst>
                                    <p:cond delay="0"/>
                                  </p:stCondLst>
                                  <p:childTnLst>
                                    <p:set>
                                      <p:cBhvr>
                                        <p:cTn id="41" dur="1" fill="hold">
                                          <p:stCondLst>
                                            <p:cond delay="0"/>
                                          </p:stCondLst>
                                        </p:cTn>
                                        <p:tgtEl>
                                          <p:spTgt spid="341"/>
                                        </p:tgtEl>
                                        <p:attrNameLst>
                                          <p:attrName>style.visibility</p:attrName>
                                        </p:attrNameLst>
                                      </p:cBhvr>
                                      <p:to>
                                        <p:strVal val="visible"/>
                                      </p:to>
                                    </p:set>
                                    <p:animEffect transition="in" filter="fade">
                                      <p:cBhvr>
                                        <p:cTn id="42" dur="1000"/>
                                        <p:tgtEl>
                                          <p:spTgt spid="3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1"/>
                                        </p:tgtEl>
                                        <p:attrNameLst>
                                          <p:attrName>style.visibility</p:attrName>
                                        </p:attrNameLst>
                                      </p:cBhvr>
                                      <p:to>
                                        <p:strVal val="visible"/>
                                      </p:to>
                                    </p:set>
                                    <p:animEffect transition="in" filter="fade">
                                      <p:cBhvr>
                                        <p:cTn id="47" dur="1000"/>
                                        <p:tgtEl>
                                          <p:spTgt spid="351"/>
                                        </p:tgtEl>
                                      </p:cBhvr>
                                    </p:animEffect>
                                  </p:childTnLst>
                                </p:cTn>
                              </p:par>
                              <p:par>
                                <p:cTn id="48" presetID="10" presetClass="entr" presetSubtype="0" fill="hold" nodeType="withEffect">
                                  <p:stCondLst>
                                    <p:cond delay="0"/>
                                  </p:stCondLst>
                                  <p:childTnLst>
                                    <p:set>
                                      <p:cBhvr>
                                        <p:cTn id="49" dur="1" fill="hold">
                                          <p:stCondLst>
                                            <p:cond delay="0"/>
                                          </p:stCondLst>
                                        </p:cTn>
                                        <p:tgtEl>
                                          <p:spTgt spid="342"/>
                                        </p:tgtEl>
                                        <p:attrNameLst>
                                          <p:attrName>style.visibility</p:attrName>
                                        </p:attrNameLst>
                                      </p:cBhvr>
                                      <p:to>
                                        <p:strVal val="visible"/>
                                      </p:to>
                                    </p:set>
                                    <p:animEffect transition="in" filter="fade">
                                      <p:cBhvr>
                                        <p:cTn id="50" dur="1000"/>
                                        <p:tgtEl>
                                          <p:spTgt spid="3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8"/>
                                        </p:tgtEl>
                                        <p:attrNameLst>
                                          <p:attrName>style.visibility</p:attrName>
                                        </p:attrNameLst>
                                      </p:cBhvr>
                                      <p:to>
                                        <p:strVal val="visible"/>
                                      </p:to>
                                    </p:set>
                                    <p:animEffect transition="in" filter="fade">
                                      <p:cBhvr>
                                        <p:cTn id="55"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768850" y="248200"/>
            <a:ext cx="7598400" cy="4194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Recommendations</a:t>
            </a:r>
            <a:endParaRPr sz="1500" b="1" i="0" u="none" strike="noStrike" cap="none">
              <a:solidFill>
                <a:schemeClr val="lt1"/>
              </a:solidFill>
              <a:latin typeface="Bookman Old Style"/>
              <a:ea typeface="Bookman Old Style"/>
              <a:cs typeface="Bookman Old Style"/>
              <a:sym typeface="Bookman Old Style"/>
            </a:endParaRPr>
          </a:p>
        </p:txBody>
      </p:sp>
      <p:sp>
        <p:nvSpPr>
          <p:cNvPr id="357" name="Shape 357"/>
          <p:cNvSpPr txBox="1"/>
          <p:nvPr/>
        </p:nvSpPr>
        <p:spPr>
          <a:xfrm>
            <a:off x="3869872" y="1057951"/>
            <a:ext cx="5274000" cy="6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br>
              <a:rPr lang="en-GB" sz="1800">
                <a:solidFill>
                  <a:schemeClr val="lt1"/>
                </a:solidFill>
                <a:latin typeface="Rockwell"/>
                <a:ea typeface="Rockwell"/>
                <a:cs typeface="Rockwell"/>
                <a:sym typeface="Rockwell"/>
              </a:rPr>
            </a:br>
            <a:endParaRPr sz="1700">
              <a:solidFill>
                <a:schemeClr val="lt1"/>
              </a:solidFill>
              <a:latin typeface="Rockwell"/>
              <a:ea typeface="Rockwell"/>
              <a:cs typeface="Rockwell"/>
              <a:sym typeface="Rockwell"/>
            </a:endParaRPr>
          </a:p>
        </p:txBody>
      </p:sp>
      <p:sp>
        <p:nvSpPr>
          <p:cNvPr id="358" name="Shape 358"/>
          <p:cNvSpPr/>
          <p:nvPr/>
        </p:nvSpPr>
        <p:spPr>
          <a:xfrm>
            <a:off x="616200" y="1018425"/>
            <a:ext cx="4689900" cy="3100200"/>
          </a:xfrm>
          <a:prstGeom prst="rect">
            <a:avLst/>
          </a:prstGeom>
          <a:noFill/>
          <a:ln>
            <a:noFill/>
          </a:ln>
        </p:spPr>
        <p:txBody>
          <a:bodyPr spcFirstLastPara="1" wrap="square" lIns="68575" tIns="34275" rIns="68575" bIns="34275" anchor="t" anchorCtr="0">
            <a:noAutofit/>
          </a:bodyPr>
          <a:lstStyle/>
          <a:p>
            <a:pPr marL="457200" lvl="0" indent="-317500" rtl="0">
              <a:spcBef>
                <a:spcPts val="0"/>
              </a:spcBef>
              <a:spcAft>
                <a:spcPts val="0"/>
              </a:spcAft>
              <a:buClr>
                <a:srgbClr val="FFFFFF"/>
              </a:buClr>
              <a:buSzPts val="1400"/>
              <a:buChar char="●"/>
            </a:pPr>
            <a:r>
              <a:rPr lang="en-GB">
                <a:solidFill>
                  <a:srgbClr val="FFFFFF"/>
                </a:solidFill>
              </a:rPr>
              <a:t>Uber can consider liaising with traditional car manufacturing companies  specializing in safety features.</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They can focus on extending autonomous car services in India, Canada and Australia.</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As almost 60% of the respondents are likely to try Uber’s autonomous car services if offered for free, Uber can consider promotional activities in their business model.</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At inception, Uber should consider keeping nominal pricing model in accordance with the market.</a:t>
            </a:r>
            <a:endParaRPr>
              <a:solidFill>
                <a:srgbClr val="FFFFFF"/>
              </a:solidFill>
            </a:endParaRPr>
          </a:p>
          <a:p>
            <a:pPr marL="0" lvl="0" indent="0" rtl="0">
              <a:spcBef>
                <a:spcPts val="0"/>
              </a:spcBef>
              <a:spcAft>
                <a:spcPts val="0"/>
              </a:spcAft>
              <a:buNone/>
            </a:pPr>
            <a:endParaRPr>
              <a:solidFill>
                <a:srgbClr val="FFFFFF"/>
              </a:solidFill>
            </a:endParaRPr>
          </a:p>
        </p:txBody>
      </p:sp>
      <p:pic>
        <p:nvPicPr>
          <p:cNvPr id="359" name="Shape 359"/>
          <p:cNvPicPr preferRelativeResize="0"/>
          <p:nvPr/>
        </p:nvPicPr>
        <p:blipFill>
          <a:blip r:embed="rId3">
            <a:alphaModFix/>
          </a:blip>
          <a:stretch>
            <a:fillRect/>
          </a:stretch>
        </p:blipFill>
        <p:spPr>
          <a:xfrm>
            <a:off x="5504725" y="2232000"/>
            <a:ext cx="3447400" cy="2001450"/>
          </a:xfrm>
          <a:prstGeom prst="rect">
            <a:avLst/>
          </a:prstGeom>
          <a:noFill/>
          <a:ln>
            <a:noFill/>
          </a:ln>
        </p:spPr>
      </p:pic>
      <p:pic>
        <p:nvPicPr>
          <p:cNvPr id="360" name="Shape 360"/>
          <p:cNvPicPr preferRelativeResize="0"/>
          <p:nvPr/>
        </p:nvPicPr>
        <p:blipFill>
          <a:blip r:embed="rId4">
            <a:alphaModFix/>
          </a:blip>
          <a:stretch>
            <a:fillRect/>
          </a:stretch>
        </p:blipFill>
        <p:spPr>
          <a:xfrm>
            <a:off x="6395625" y="526925"/>
            <a:ext cx="1766800" cy="141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9"/>
                                        </p:tgtEl>
                                        <p:attrNameLst>
                                          <p:attrName>style.visibility</p:attrName>
                                        </p:attrNameLst>
                                      </p:cBhvr>
                                      <p:to>
                                        <p:strVal val="visible"/>
                                      </p:to>
                                    </p:set>
                                    <p:animEffect transition="in" filter="fade">
                                      <p:cBhvr>
                                        <p:cTn id="11"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550200" y="387850"/>
            <a:ext cx="7598400" cy="4317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latin typeface="Arial"/>
                <a:ea typeface="Arial"/>
                <a:cs typeface="Arial"/>
                <a:sym typeface="Arial"/>
              </a:rPr>
              <a:t>Conclusion</a:t>
            </a:r>
            <a:endParaRPr sz="1100"/>
          </a:p>
        </p:txBody>
      </p:sp>
      <p:sp>
        <p:nvSpPr>
          <p:cNvPr id="366" name="Shape 366"/>
          <p:cNvSpPr txBox="1"/>
          <p:nvPr/>
        </p:nvSpPr>
        <p:spPr>
          <a:xfrm>
            <a:off x="247950" y="948375"/>
            <a:ext cx="6723900" cy="3357900"/>
          </a:xfrm>
          <a:prstGeom prst="rect">
            <a:avLst/>
          </a:prstGeom>
          <a:noFill/>
          <a:ln>
            <a:noFill/>
          </a:ln>
        </p:spPr>
        <p:txBody>
          <a:bodyPr spcFirstLastPara="1" wrap="square" lIns="68575" tIns="34275" rIns="68575" bIns="34275" anchor="t" anchorCtr="0">
            <a:noAutofit/>
          </a:bodyPr>
          <a:lstStyle/>
          <a:p>
            <a:pPr marL="457200" lvl="0" indent="-355600">
              <a:spcBef>
                <a:spcPts val="0"/>
              </a:spcBef>
              <a:spcAft>
                <a:spcPts val="0"/>
              </a:spcAft>
              <a:buClr>
                <a:srgbClr val="FFFFFF"/>
              </a:buClr>
              <a:buSzPts val="2000"/>
              <a:buChar char="●"/>
            </a:pPr>
            <a:r>
              <a:rPr lang="en-GB" sz="2000" b="1">
                <a:solidFill>
                  <a:srgbClr val="FFFFFF"/>
                </a:solidFill>
              </a:rPr>
              <a:t>Uber</a:t>
            </a:r>
            <a:r>
              <a:rPr lang="en-GB" sz="2000">
                <a:solidFill>
                  <a:srgbClr val="FFFFFF"/>
                </a:solidFill>
              </a:rPr>
              <a:t> is the most preferred ride hailing service</a:t>
            </a:r>
            <a:endParaRPr sz="2000">
              <a:solidFill>
                <a:srgbClr val="FFFFFF"/>
              </a:solidFill>
            </a:endParaRPr>
          </a:p>
          <a:p>
            <a:pPr marL="0" lvl="0" indent="0">
              <a:spcBef>
                <a:spcPts val="0"/>
              </a:spcBef>
              <a:spcAft>
                <a:spcPts val="0"/>
              </a:spcAft>
              <a:buNone/>
            </a:pPr>
            <a:endParaRPr sz="2000">
              <a:solidFill>
                <a:srgbClr val="FFFFFF"/>
              </a:solidFill>
            </a:endParaRPr>
          </a:p>
          <a:p>
            <a:pPr marL="457200" lvl="0" indent="-355600">
              <a:spcBef>
                <a:spcPts val="0"/>
              </a:spcBef>
              <a:spcAft>
                <a:spcPts val="0"/>
              </a:spcAft>
              <a:buClr>
                <a:srgbClr val="FFFFFF"/>
              </a:buClr>
              <a:buSzPts val="2000"/>
              <a:buChar char="●"/>
            </a:pPr>
            <a:r>
              <a:rPr lang="en-GB" sz="2000">
                <a:solidFill>
                  <a:srgbClr val="FFFFFF"/>
                </a:solidFill>
              </a:rPr>
              <a:t>People are </a:t>
            </a:r>
            <a:r>
              <a:rPr lang="en-GB" sz="2000" b="1">
                <a:solidFill>
                  <a:srgbClr val="FFFFFF"/>
                </a:solidFill>
              </a:rPr>
              <a:t>likely </a:t>
            </a:r>
            <a:r>
              <a:rPr lang="en-GB" sz="2000">
                <a:solidFill>
                  <a:srgbClr val="FFFFFF"/>
                </a:solidFill>
              </a:rPr>
              <a:t>to ride Uber’s autonomous car</a:t>
            </a:r>
            <a:endParaRPr sz="2000">
              <a:solidFill>
                <a:srgbClr val="FFFFFF"/>
              </a:solidFill>
            </a:endParaRPr>
          </a:p>
          <a:p>
            <a:pPr marL="0" lvl="0" indent="0">
              <a:spcBef>
                <a:spcPts val="0"/>
              </a:spcBef>
              <a:spcAft>
                <a:spcPts val="0"/>
              </a:spcAft>
              <a:buNone/>
            </a:pPr>
            <a:endParaRPr sz="2000">
              <a:solidFill>
                <a:srgbClr val="FFFFFF"/>
              </a:solidFill>
            </a:endParaRPr>
          </a:p>
          <a:p>
            <a:pPr marL="457200" lvl="0" indent="-355600">
              <a:spcBef>
                <a:spcPts val="0"/>
              </a:spcBef>
              <a:spcAft>
                <a:spcPts val="0"/>
              </a:spcAft>
              <a:buClr>
                <a:srgbClr val="FFFFFF"/>
              </a:buClr>
              <a:buSzPts val="2000"/>
              <a:buChar char="●"/>
            </a:pPr>
            <a:r>
              <a:rPr lang="en-GB" sz="2000" b="1">
                <a:solidFill>
                  <a:srgbClr val="FFFFFF"/>
                </a:solidFill>
              </a:rPr>
              <a:t>Safety </a:t>
            </a:r>
            <a:r>
              <a:rPr lang="en-GB" sz="2000">
                <a:solidFill>
                  <a:srgbClr val="FFFFFF"/>
                </a:solidFill>
              </a:rPr>
              <a:t>is the biggest concern when riding in a self-driving Uber</a:t>
            </a:r>
            <a:endParaRPr sz="2000">
              <a:solidFill>
                <a:srgbClr val="FFFFFF"/>
              </a:solidFill>
            </a:endParaRPr>
          </a:p>
          <a:p>
            <a:pPr marL="0" lvl="0" indent="0">
              <a:spcBef>
                <a:spcPts val="0"/>
              </a:spcBef>
              <a:spcAft>
                <a:spcPts val="0"/>
              </a:spcAft>
              <a:buNone/>
            </a:pPr>
            <a:endParaRPr sz="2000">
              <a:solidFill>
                <a:srgbClr val="FFFFFF"/>
              </a:solidFill>
            </a:endParaRPr>
          </a:p>
          <a:p>
            <a:pPr marL="457200" lvl="0" indent="-355600">
              <a:spcBef>
                <a:spcPts val="0"/>
              </a:spcBef>
              <a:spcAft>
                <a:spcPts val="0"/>
              </a:spcAft>
              <a:buClr>
                <a:srgbClr val="FFFFFF"/>
              </a:buClr>
              <a:buSzPts val="2000"/>
              <a:buChar char="●"/>
            </a:pPr>
            <a:r>
              <a:rPr lang="en-GB" sz="2000">
                <a:solidFill>
                  <a:srgbClr val="FFFFFF"/>
                </a:solidFill>
              </a:rPr>
              <a:t>Respondents expect to </a:t>
            </a:r>
            <a:r>
              <a:rPr lang="en-GB" sz="2000" b="1">
                <a:solidFill>
                  <a:srgbClr val="FFFFFF"/>
                </a:solidFill>
              </a:rPr>
              <a:t>pay less</a:t>
            </a:r>
            <a:r>
              <a:rPr lang="en-GB" sz="2000">
                <a:solidFill>
                  <a:srgbClr val="FFFFFF"/>
                </a:solidFill>
              </a:rPr>
              <a:t> in a self-driving Uber as compared to an Uber with a driver</a:t>
            </a:r>
            <a:endParaRPr sz="2000">
              <a:solidFill>
                <a:srgbClr val="FFFFFF"/>
              </a:solidFill>
            </a:endParaRPr>
          </a:p>
          <a:p>
            <a:pPr marL="0" lvl="0" indent="0">
              <a:spcBef>
                <a:spcPts val="0"/>
              </a:spcBef>
              <a:spcAft>
                <a:spcPts val="0"/>
              </a:spcAft>
              <a:buNone/>
            </a:pPr>
            <a:endParaRPr sz="1300">
              <a:solidFill>
                <a:srgbClr val="FFFFFF"/>
              </a:solidFill>
            </a:endParaRPr>
          </a:p>
          <a:p>
            <a:pPr marL="0" lvl="0" indent="0">
              <a:spcBef>
                <a:spcPts val="0"/>
              </a:spcBef>
              <a:spcAft>
                <a:spcPts val="0"/>
              </a:spcAft>
              <a:buSzPts val="1100"/>
              <a:buNone/>
            </a:pPr>
            <a:endParaRPr sz="1300">
              <a:solidFill>
                <a:srgbClr val="FFFFFF"/>
              </a:solidFill>
            </a:endParaRPr>
          </a:p>
          <a:p>
            <a:pPr marL="0" lvl="0" indent="0" rtl="0">
              <a:spcBef>
                <a:spcPts val="0"/>
              </a:spcBef>
              <a:spcAft>
                <a:spcPts val="0"/>
              </a:spcAft>
              <a:buClr>
                <a:schemeClr val="dk1"/>
              </a:buClr>
              <a:buSzPts val="1100"/>
              <a:buFont typeface="Arial"/>
              <a:buNone/>
            </a:pPr>
            <a:endParaRPr sz="1300">
              <a:solidFill>
                <a:srgbClr val="FFFFFF"/>
              </a:solidFill>
            </a:endParaRPr>
          </a:p>
        </p:txBody>
      </p:sp>
      <p:pic>
        <p:nvPicPr>
          <p:cNvPr id="367" name="Shape 367"/>
          <p:cNvPicPr preferRelativeResize="0"/>
          <p:nvPr/>
        </p:nvPicPr>
        <p:blipFill>
          <a:blip r:embed="rId3">
            <a:alphaModFix/>
          </a:blip>
          <a:stretch>
            <a:fillRect/>
          </a:stretch>
        </p:blipFill>
        <p:spPr>
          <a:xfrm>
            <a:off x="8148600" y="594500"/>
            <a:ext cx="878226" cy="1003699"/>
          </a:xfrm>
          <a:prstGeom prst="rect">
            <a:avLst/>
          </a:prstGeom>
          <a:noFill/>
          <a:ln>
            <a:noFill/>
          </a:ln>
        </p:spPr>
      </p:pic>
      <p:pic>
        <p:nvPicPr>
          <p:cNvPr id="368" name="Shape 368"/>
          <p:cNvPicPr preferRelativeResize="0"/>
          <p:nvPr/>
        </p:nvPicPr>
        <p:blipFill>
          <a:blip r:embed="rId4">
            <a:alphaModFix/>
          </a:blip>
          <a:stretch>
            <a:fillRect/>
          </a:stretch>
        </p:blipFill>
        <p:spPr>
          <a:xfrm>
            <a:off x="6571275" y="1241350"/>
            <a:ext cx="1374176" cy="1099351"/>
          </a:xfrm>
          <a:prstGeom prst="rect">
            <a:avLst/>
          </a:prstGeom>
          <a:noFill/>
          <a:ln>
            <a:noFill/>
          </a:ln>
        </p:spPr>
      </p:pic>
      <p:pic>
        <p:nvPicPr>
          <p:cNvPr id="369" name="Shape 369"/>
          <p:cNvPicPr preferRelativeResize="0"/>
          <p:nvPr/>
        </p:nvPicPr>
        <p:blipFill>
          <a:blip r:embed="rId5">
            <a:alphaModFix/>
          </a:blip>
          <a:stretch>
            <a:fillRect/>
          </a:stretch>
        </p:blipFill>
        <p:spPr>
          <a:xfrm>
            <a:off x="7780150" y="2516350"/>
            <a:ext cx="1188201" cy="1188201"/>
          </a:xfrm>
          <a:prstGeom prst="rect">
            <a:avLst/>
          </a:prstGeom>
          <a:noFill/>
          <a:ln>
            <a:noFill/>
          </a:ln>
        </p:spPr>
      </p:pic>
      <p:pic>
        <p:nvPicPr>
          <p:cNvPr id="370" name="Shape 370"/>
          <p:cNvPicPr preferRelativeResize="0"/>
          <p:nvPr/>
        </p:nvPicPr>
        <p:blipFill>
          <a:blip r:embed="rId6">
            <a:alphaModFix/>
          </a:blip>
          <a:stretch>
            <a:fillRect/>
          </a:stretch>
        </p:blipFill>
        <p:spPr>
          <a:xfrm>
            <a:off x="6571275" y="3436495"/>
            <a:ext cx="1374176" cy="10993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1000"/>
                                        <p:tgtEl>
                                          <p:spTgt spid="3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1000"/>
                                        <p:tgtEl>
                                          <p:spTgt spid="36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0"/>
                                        </p:tgtEl>
                                        <p:attrNameLst>
                                          <p:attrName>style.visibility</p:attrName>
                                        </p:attrNameLst>
                                      </p:cBhvr>
                                      <p:to>
                                        <p:strVal val="visible"/>
                                      </p:to>
                                    </p:set>
                                    <p:animEffect transition="in" filter="fade">
                                      <p:cBhvr>
                                        <p:cTn id="19"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CBCE-98D1-FE45-8112-18E114C64B1B}"/>
              </a:ext>
            </a:extLst>
          </p:cNvPr>
          <p:cNvSpPr>
            <a:spLocks noGrp="1"/>
          </p:cNvSpPr>
          <p:nvPr>
            <p:ph type="title"/>
          </p:nvPr>
        </p:nvSpPr>
        <p:spPr>
          <a:xfrm>
            <a:off x="685346" y="457200"/>
            <a:ext cx="7765321" cy="3733060"/>
          </a:xfrm>
        </p:spPr>
        <p:txBody>
          <a:bodyPr/>
          <a:lstStyle/>
          <a:p>
            <a:r>
              <a:rPr lang="en-US" dirty="0"/>
              <a:t>Thankyou for listening !</a:t>
            </a:r>
          </a:p>
        </p:txBody>
      </p:sp>
    </p:spTree>
    <p:extLst>
      <p:ext uri="{BB962C8B-B14F-4D97-AF65-F5344CB8AC3E}">
        <p14:creationId xmlns:p14="http://schemas.microsoft.com/office/powerpoint/2010/main" val="89271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85350" y="170800"/>
            <a:ext cx="7711200" cy="5679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Introduction</a:t>
            </a:r>
            <a:endParaRPr sz="2600" i="0" u="none" strike="noStrike" cap="none">
              <a:solidFill>
                <a:schemeClr val="lt1"/>
              </a:solidFill>
              <a:latin typeface="Comic Sans MS"/>
              <a:ea typeface="Comic Sans MS"/>
              <a:cs typeface="Comic Sans MS"/>
              <a:sym typeface="Comic Sans MS"/>
            </a:endParaRPr>
          </a:p>
        </p:txBody>
      </p:sp>
      <p:sp>
        <p:nvSpPr>
          <p:cNvPr id="195" name="Shape 195"/>
          <p:cNvSpPr txBox="1"/>
          <p:nvPr/>
        </p:nvSpPr>
        <p:spPr>
          <a:xfrm>
            <a:off x="286275" y="738750"/>
            <a:ext cx="5651400" cy="35319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Char char="●"/>
            </a:pPr>
            <a:r>
              <a:rPr lang="en-GB" dirty="0">
                <a:solidFill>
                  <a:srgbClr val="FFFFFF"/>
                </a:solidFill>
              </a:rPr>
              <a:t>Uber is a peer-to- peer ridesharing, food delivery, and transportation network company headquartered in San Francisco, California with operations in 633 cities worldwide.</a:t>
            </a:r>
            <a:endParaRPr dirty="0">
              <a:solidFill>
                <a:srgbClr val="FFFFFF"/>
              </a:solidFill>
            </a:endParaRPr>
          </a:p>
          <a:p>
            <a:pPr marL="0" lvl="0" indent="0" rtl="0">
              <a:spcBef>
                <a:spcPts val="0"/>
              </a:spcBef>
              <a:spcAft>
                <a:spcPts val="0"/>
              </a:spcAft>
              <a:buNone/>
            </a:pPr>
            <a:endParaRPr dirty="0">
              <a:solidFill>
                <a:srgbClr val="FFFFFF"/>
              </a:solidFill>
            </a:endParaRPr>
          </a:p>
          <a:p>
            <a:pPr marL="457200" lvl="0" indent="-317500" rtl="0">
              <a:spcBef>
                <a:spcPts val="0"/>
              </a:spcBef>
              <a:spcAft>
                <a:spcPts val="0"/>
              </a:spcAft>
              <a:buClr>
                <a:srgbClr val="FFFFFF"/>
              </a:buClr>
              <a:buSzPts val="1400"/>
              <a:buChar char="●"/>
            </a:pPr>
            <a:r>
              <a:rPr lang="en-GB" dirty="0">
                <a:solidFill>
                  <a:srgbClr val="FFFFFF"/>
                </a:solidFill>
              </a:rPr>
              <a:t>Its platforms can be accessed via its websites and mobile apps.</a:t>
            </a:r>
            <a:endParaRPr dirty="0">
              <a:solidFill>
                <a:srgbClr val="FFFFFF"/>
              </a:solidFill>
            </a:endParaRPr>
          </a:p>
          <a:p>
            <a:pPr marL="0" lvl="0" indent="0" rtl="0">
              <a:spcBef>
                <a:spcPts val="0"/>
              </a:spcBef>
              <a:spcAft>
                <a:spcPts val="0"/>
              </a:spcAft>
              <a:buNone/>
            </a:pPr>
            <a:endParaRPr dirty="0">
              <a:solidFill>
                <a:srgbClr val="FFFFFF"/>
              </a:solidFill>
            </a:endParaRPr>
          </a:p>
          <a:p>
            <a:pPr marL="457200" lvl="0" indent="-317500" rtl="0">
              <a:spcBef>
                <a:spcPts val="0"/>
              </a:spcBef>
              <a:spcAft>
                <a:spcPts val="0"/>
              </a:spcAft>
              <a:buClr>
                <a:srgbClr val="FFFFFF"/>
              </a:buClr>
              <a:buSzPts val="1400"/>
              <a:buChar char="●"/>
            </a:pPr>
            <a:r>
              <a:rPr lang="en-GB" dirty="0">
                <a:solidFill>
                  <a:srgbClr val="FFFFFF"/>
                </a:solidFill>
              </a:rPr>
              <a:t>Currently, Uber is testing its self- driving cars in a fake city it built in </a:t>
            </a:r>
            <a:r>
              <a:rPr lang="en-GB" dirty="0" err="1">
                <a:solidFill>
                  <a:srgbClr val="FFFFFF"/>
                </a:solidFill>
              </a:rPr>
              <a:t>Pittsburg</a:t>
            </a:r>
            <a:r>
              <a:rPr lang="en-GB" dirty="0">
                <a:solidFill>
                  <a:srgbClr val="FFFFFF"/>
                </a:solidFill>
              </a:rPr>
              <a:t> called </a:t>
            </a:r>
            <a:r>
              <a:rPr lang="en-GB" dirty="0" err="1">
                <a:solidFill>
                  <a:srgbClr val="FFFFFF"/>
                </a:solidFill>
              </a:rPr>
              <a:t>Almono</a:t>
            </a:r>
            <a:r>
              <a:rPr lang="en-GB"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457200" lvl="0" indent="-317500" rtl="0">
              <a:spcBef>
                <a:spcPts val="0"/>
              </a:spcBef>
              <a:spcAft>
                <a:spcPts val="0"/>
              </a:spcAft>
              <a:buClr>
                <a:srgbClr val="FFFFFF"/>
              </a:buClr>
              <a:buSzPts val="1400"/>
              <a:buChar char="●"/>
            </a:pPr>
            <a:r>
              <a:rPr lang="en-GB" dirty="0">
                <a:solidFill>
                  <a:srgbClr val="FFFFFF"/>
                </a:solidFill>
              </a:rPr>
              <a:t>Self - driving cars have the potential to save millions of lives and to improve the quality of life for people around the globe.</a:t>
            </a:r>
            <a:endParaRPr dirty="0">
              <a:solidFill>
                <a:srgbClr val="FFFFFF"/>
              </a:solidFill>
            </a:endParaRPr>
          </a:p>
          <a:p>
            <a:pPr marL="0" lvl="0" indent="0" rtl="0">
              <a:spcBef>
                <a:spcPts val="0"/>
              </a:spcBef>
              <a:spcAft>
                <a:spcPts val="0"/>
              </a:spcAft>
              <a:buNone/>
            </a:pPr>
            <a:endParaRPr dirty="0">
              <a:solidFill>
                <a:srgbClr val="FFFFFF"/>
              </a:solidFill>
            </a:endParaRPr>
          </a:p>
          <a:p>
            <a:pPr marL="457200" lvl="0" indent="-317500" rtl="0">
              <a:spcBef>
                <a:spcPts val="0"/>
              </a:spcBef>
              <a:spcAft>
                <a:spcPts val="0"/>
              </a:spcAft>
              <a:buClr>
                <a:srgbClr val="FFFFFF"/>
              </a:buClr>
              <a:buSzPts val="1400"/>
              <a:buChar char="●"/>
            </a:pPr>
            <a:r>
              <a:rPr lang="en-GB" dirty="0">
                <a:solidFill>
                  <a:srgbClr val="FFFFFF"/>
                </a:solidFill>
              </a:rPr>
              <a:t>1.3 million people die everyday in car accidents - 94% of those accidents involve human error. Uber’s mission is to make autonomous transportation reliable for everyone and everywhere.</a:t>
            </a:r>
            <a:endParaRPr dirty="0">
              <a:solidFill>
                <a:srgbClr val="FFFFFF"/>
              </a:solidFill>
            </a:endParaRPr>
          </a:p>
          <a:p>
            <a:pPr marL="0" lvl="0" indent="0" rtl="0">
              <a:spcBef>
                <a:spcPts val="0"/>
              </a:spcBef>
              <a:spcAft>
                <a:spcPts val="0"/>
              </a:spcAft>
              <a:buNone/>
            </a:pPr>
            <a:br>
              <a:rPr lang="en-GB" dirty="0">
                <a:solidFill>
                  <a:srgbClr val="FFFFFF"/>
                </a:solidFill>
              </a:rPr>
            </a:b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a:spcBef>
                <a:spcPts val="0"/>
              </a:spcBef>
              <a:spcAft>
                <a:spcPts val="0"/>
              </a:spcAft>
              <a:buNone/>
            </a:pPr>
            <a:endParaRPr dirty="0">
              <a:solidFill>
                <a:srgbClr val="FFFFFF"/>
              </a:solidFill>
            </a:endParaRPr>
          </a:p>
        </p:txBody>
      </p:sp>
      <p:pic>
        <p:nvPicPr>
          <p:cNvPr id="196" name="Shape 196"/>
          <p:cNvPicPr preferRelativeResize="0"/>
          <p:nvPr/>
        </p:nvPicPr>
        <p:blipFill>
          <a:blip r:embed="rId3">
            <a:alphaModFix/>
          </a:blip>
          <a:stretch>
            <a:fillRect/>
          </a:stretch>
        </p:blipFill>
        <p:spPr>
          <a:xfrm>
            <a:off x="5865663" y="170800"/>
            <a:ext cx="1499126" cy="1499126"/>
          </a:xfrm>
          <a:prstGeom prst="rect">
            <a:avLst/>
          </a:prstGeom>
          <a:noFill/>
          <a:ln>
            <a:noFill/>
          </a:ln>
        </p:spPr>
      </p:pic>
      <p:pic>
        <p:nvPicPr>
          <p:cNvPr id="197" name="Shape 197"/>
          <p:cNvPicPr preferRelativeResize="0"/>
          <p:nvPr/>
        </p:nvPicPr>
        <p:blipFill>
          <a:blip r:embed="rId4">
            <a:alphaModFix/>
          </a:blip>
          <a:stretch>
            <a:fillRect/>
          </a:stretch>
        </p:blipFill>
        <p:spPr>
          <a:xfrm>
            <a:off x="7893050" y="922113"/>
            <a:ext cx="878250" cy="1405199"/>
          </a:xfrm>
          <a:prstGeom prst="rect">
            <a:avLst/>
          </a:prstGeom>
          <a:noFill/>
          <a:ln>
            <a:noFill/>
          </a:ln>
        </p:spPr>
      </p:pic>
      <p:pic>
        <p:nvPicPr>
          <p:cNvPr id="198" name="Shape 198"/>
          <p:cNvPicPr preferRelativeResize="0"/>
          <p:nvPr/>
        </p:nvPicPr>
        <p:blipFill>
          <a:blip r:embed="rId5">
            <a:alphaModFix/>
          </a:blip>
          <a:stretch>
            <a:fillRect/>
          </a:stretch>
        </p:blipFill>
        <p:spPr>
          <a:xfrm>
            <a:off x="5978139" y="3396688"/>
            <a:ext cx="1355101" cy="1030446"/>
          </a:xfrm>
          <a:prstGeom prst="rect">
            <a:avLst/>
          </a:prstGeom>
          <a:noFill/>
          <a:ln>
            <a:noFill/>
          </a:ln>
        </p:spPr>
      </p:pic>
      <p:pic>
        <p:nvPicPr>
          <p:cNvPr id="199" name="Shape 199"/>
          <p:cNvPicPr preferRelativeResize="0"/>
          <p:nvPr/>
        </p:nvPicPr>
        <p:blipFill>
          <a:blip r:embed="rId6">
            <a:alphaModFix/>
          </a:blip>
          <a:stretch>
            <a:fillRect/>
          </a:stretch>
        </p:blipFill>
        <p:spPr>
          <a:xfrm>
            <a:off x="7654625" y="2944675"/>
            <a:ext cx="1355100" cy="1229576"/>
          </a:xfrm>
          <a:prstGeom prst="rect">
            <a:avLst/>
          </a:prstGeom>
          <a:noFill/>
          <a:ln>
            <a:noFill/>
          </a:ln>
        </p:spPr>
      </p:pic>
      <p:pic>
        <p:nvPicPr>
          <p:cNvPr id="200" name="Shape 200"/>
          <p:cNvPicPr preferRelativeResize="0"/>
          <p:nvPr/>
        </p:nvPicPr>
        <p:blipFill>
          <a:blip r:embed="rId7">
            <a:alphaModFix/>
          </a:blip>
          <a:stretch>
            <a:fillRect/>
          </a:stretch>
        </p:blipFill>
        <p:spPr>
          <a:xfrm>
            <a:off x="6140475" y="1914225"/>
            <a:ext cx="1030451" cy="1030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1000"/>
                                        <p:tgtEl>
                                          <p:spTgt spid="19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fade">
                                      <p:cBhvr>
                                        <p:cTn id="15" dur="1000"/>
                                        <p:tgtEl>
                                          <p:spTgt spid="20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1000"/>
                                        <p:tgtEl>
                                          <p:spTgt spid="19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99"/>
                                        </p:tgtEl>
                                        <p:attrNameLst>
                                          <p:attrName>style.visibility</p:attrName>
                                        </p:attrNameLst>
                                      </p:cBhvr>
                                      <p:to>
                                        <p:strVal val="visible"/>
                                      </p:to>
                                    </p:set>
                                    <p:animEffect transition="in" filter="fade">
                                      <p:cBhvr>
                                        <p:cTn id="23"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768850" y="419349"/>
            <a:ext cx="7598400" cy="5115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Problem Definition</a:t>
            </a:r>
            <a:endParaRPr sz="2400" b="1" i="0" u="none" strike="noStrike" cap="none">
              <a:solidFill>
                <a:srgbClr val="FFFFFF"/>
              </a:solidFill>
              <a:latin typeface="Bookman Old Style"/>
              <a:ea typeface="Bookman Old Style"/>
              <a:cs typeface="Bookman Old Style"/>
              <a:sym typeface="Bookman Old Style"/>
            </a:endParaRPr>
          </a:p>
        </p:txBody>
      </p:sp>
      <p:pic>
        <p:nvPicPr>
          <p:cNvPr id="206" name="Shape 206"/>
          <p:cNvPicPr preferRelativeResize="0"/>
          <p:nvPr/>
        </p:nvPicPr>
        <p:blipFill>
          <a:blip r:embed="rId3">
            <a:alphaModFix/>
          </a:blip>
          <a:stretch>
            <a:fillRect/>
          </a:stretch>
        </p:blipFill>
        <p:spPr>
          <a:xfrm>
            <a:off x="485600" y="930850"/>
            <a:ext cx="1952800" cy="1562225"/>
          </a:xfrm>
          <a:prstGeom prst="rect">
            <a:avLst/>
          </a:prstGeom>
          <a:noFill/>
          <a:ln>
            <a:noFill/>
          </a:ln>
        </p:spPr>
      </p:pic>
      <p:pic>
        <p:nvPicPr>
          <p:cNvPr id="207" name="Shape 207"/>
          <p:cNvPicPr preferRelativeResize="0"/>
          <p:nvPr/>
        </p:nvPicPr>
        <p:blipFill>
          <a:blip r:embed="rId4">
            <a:alphaModFix/>
          </a:blip>
          <a:stretch>
            <a:fillRect/>
          </a:stretch>
        </p:blipFill>
        <p:spPr>
          <a:xfrm>
            <a:off x="2934325" y="1127150"/>
            <a:ext cx="1464349" cy="1083950"/>
          </a:xfrm>
          <a:prstGeom prst="rect">
            <a:avLst/>
          </a:prstGeom>
          <a:noFill/>
          <a:ln>
            <a:noFill/>
          </a:ln>
        </p:spPr>
      </p:pic>
      <p:pic>
        <p:nvPicPr>
          <p:cNvPr id="208" name="Shape 208"/>
          <p:cNvPicPr preferRelativeResize="0"/>
          <p:nvPr/>
        </p:nvPicPr>
        <p:blipFill>
          <a:blip r:embed="rId5">
            <a:alphaModFix/>
          </a:blip>
          <a:stretch>
            <a:fillRect/>
          </a:stretch>
        </p:blipFill>
        <p:spPr>
          <a:xfrm>
            <a:off x="6984575" y="778075"/>
            <a:ext cx="1811351" cy="1625375"/>
          </a:xfrm>
          <a:prstGeom prst="rect">
            <a:avLst/>
          </a:prstGeom>
          <a:noFill/>
          <a:ln>
            <a:noFill/>
          </a:ln>
        </p:spPr>
      </p:pic>
      <p:graphicFrame>
        <p:nvGraphicFramePr>
          <p:cNvPr id="209" name="Shape 209"/>
          <p:cNvGraphicFramePr/>
          <p:nvPr>
            <p:extLst>
              <p:ext uri="{D42A27DB-BD31-4B8C-83A1-F6EECF244321}">
                <p14:modId xmlns:p14="http://schemas.microsoft.com/office/powerpoint/2010/main" val="1829418852"/>
              </p:ext>
            </p:extLst>
          </p:nvPr>
        </p:nvGraphicFramePr>
        <p:xfrm>
          <a:off x="358425" y="2571750"/>
          <a:ext cx="8437500" cy="1898900"/>
        </p:xfrm>
        <a:graphic>
          <a:graphicData uri="http://schemas.openxmlformats.org/drawingml/2006/table">
            <a:tbl>
              <a:tblPr>
                <a:noFill/>
                <a:tableStyleId>{C6B35A2B-C252-4561-B708-DC8646D0F102}</a:tableStyleId>
              </a:tblPr>
              <a:tblGrid>
                <a:gridCol w="2812500">
                  <a:extLst>
                    <a:ext uri="{9D8B030D-6E8A-4147-A177-3AD203B41FA5}">
                      <a16:colId xmlns:a16="http://schemas.microsoft.com/office/drawing/2014/main" val="20000"/>
                    </a:ext>
                  </a:extLst>
                </a:gridCol>
                <a:gridCol w="2812500">
                  <a:extLst>
                    <a:ext uri="{9D8B030D-6E8A-4147-A177-3AD203B41FA5}">
                      <a16:colId xmlns:a16="http://schemas.microsoft.com/office/drawing/2014/main" val="20001"/>
                    </a:ext>
                  </a:extLst>
                </a:gridCol>
                <a:gridCol w="2812500">
                  <a:extLst>
                    <a:ext uri="{9D8B030D-6E8A-4147-A177-3AD203B41FA5}">
                      <a16:colId xmlns:a16="http://schemas.microsoft.com/office/drawing/2014/main" val="20002"/>
                    </a:ext>
                  </a:extLst>
                </a:gridCol>
              </a:tblGrid>
              <a:tr h="1898900">
                <a:tc>
                  <a:txBody>
                    <a:bodyPr/>
                    <a:lstStyle/>
                    <a:p>
                      <a:pPr marL="0" lvl="0" indent="0" rtl="0">
                        <a:spcBef>
                          <a:spcPts val="0"/>
                        </a:spcBef>
                        <a:spcAft>
                          <a:spcPts val="0"/>
                        </a:spcAft>
                        <a:buNone/>
                      </a:pPr>
                      <a:r>
                        <a:rPr lang="en-GB">
                          <a:solidFill>
                            <a:srgbClr val="FFFFFF"/>
                          </a:solidFill>
                        </a:rPr>
                        <a:t>Primary Goal :</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To determine the consumer acceptance of Uber’s Self - driving cars in market</a:t>
                      </a:r>
                      <a:endParaRPr>
                        <a:solidFill>
                          <a:srgbClr val="FFFFFF"/>
                        </a:solidFill>
                      </a:endParaRPr>
                    </a:p>
                    <a:p>
                      <a:pPr marL="0" lvl="0" indent="0" rtl="0">
                        <a:spcBef>
                          <a:spcPts val="0"/>
                        </a:spcBef>
                        <a:spcAft>
                          <a:spcPts val="0"/>
                        </a:spcAft>
                        <a:buNone/>
                      </a:pPr>
                      <a:endParaRPr>
                        <a:solidFill>
                          <a:srgbClr val="FFFFFF"/>
                        </a:solidFill>
                      </a:endParaRPr>
                    </a:p>
                  </a:txBody>
                  <a:tcPr marL="91425" marR="91425" marT="91425" marB="91425"/>
                </a:tc>
                <a:tc>
                  <a:txBody>
                    <a:bodyPr/>
                    <a:lstStyle/>
                    <a:p>
                      <a:pPr marL="0" lvl="0" indent="0" rtl="0">
                        <a:spcBef>
                          <a:spcPts val="0"/>
                        </a:spcBef>
                        <a:spcAft>
                          <a:spcPts val="0"/>
                        </a:spcAft>
                        <a:buNone/>
                      </a:pPr>
                      <a:r>
                        <a:rPr lang="en-GB">
                          <a:solidFill>
                            <a:srgbClr val="FFFFFF"/>
                          </a:solidFill>
                        </a:rPr>
                        <a:t>Secondary Goals :</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The willingness of the consumers to pay for the self - driving car services</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Biggest security concerns of the consumers</a:t>
                      </a:r>
                      <a:endParaRPr>
                        <a:solidFill>
                          <a:srgbClr val="FFFFFF"/>
                        </a:solidFill>
                      </a:endParaRPr>
                    </a:p>
                  </a:txBody>
                  <a:tcPr marL="91425" marR="91425" marT="91425" marB="91425"/>
                </a:tc>
                <a:tc>
                  <a:txBody>
                    <a:bodyPr/>
                    <a:lstStyle/>
                    <a:p>
                      <a:pPr marL="0" lvl="0" indent="0" rtl="0">
                        <a:spcBef>
                          <a:spcPts val="0"/>
                        </a:spcBef>
                        <a:spcAft>
                          <a:spcPts val="0"/>
                        </a:spcAft>
                        <a:buNone/>
                      </a:pPr>
                      <a:r>
                        <a:rPr lang="en-GB" dirty="0">
                          <a:solidFill>
                            <a:srgbClr val="FFFFFF"/>
                          </a:solidFill>
                        </a:rPr>
                        <a:t>Secondary Goals :</a:t>
                      </a:r>
                      <a:endParaRPr dirty="0">
                        <a:solidFill>
                          <a:srgbClr val="FFFFFF"/>
                        </a:solidFill>
                      </a:endParaRPr>
                    </a:p>
                    <a:p>
                      <a:pPr marL="0" lvl="0" indent="0" rtl="0">
                        <a:spcBef>
                          <a:spcPts val="0"/>
                        </a:spcBef>
                        <a:spcAft>
                          <a:spcPts val="0"/>
                        </a:spcAft>
                        <a:buNone/>
                      </a:pPr>
                      <a:endParaRPr dirty="0">
                        <a:solidFill>
                          <a:srgbClr val="FFFFFF"/>
                        </a:solidFill>
                      </a:endParaRPr>
                    </a:p>
                    <a:p>
                      <a:pPr marL="457200" lvl="0" indent="-317500" rtl="0">
                        <a:spcBef>
                          <a:spcPts val="0"/>
                        </a:spcBef>
                        <a:spcAft>
                          <a:spcPts val="0"/>
                        </a:spcAft>
                        <a:buClr>
                          <a:srgbClr val="FFFFFF"/>
                        </a:buClr>
                        <a:buSzPts val="1400"/>
                        <a:buChar char="❖"/>
                      </a:pPr>
                      <a:r>
                        <a:rPr lang="en-GB" dirty="0">
                          <a:solidFill>
                            <a:srgbClr val="FFFFFF"/>
                          </a:solidFill>
                        </a:rPr>
                        <a:t>Companies consumers trust to introduce self - driving cars</a:t>
                      </a:r>
                      <a:endParaRPr dirty="0"/>
                    </a:p>
                  </a:txBody>
                  <a:tcPr marL="91425" marR="91425" marT="91425" marB="91425"/>
                </a:tc>
                <a:extLst>
                  <a:ext uri="{0D108BD9-81ED-4DB2-BD59-A6C34878D82A}">
                    <a16:rowId xmlns:a16="http://schemas.microsoft.com/office/drawing/2014/main" val="10000"/>
                  </a:ext>
                </a:extLst>
              </a:tr>
            </a:tbl>
          </a:graphicData>
        </a:graphic>
      </p:graphicFrame>
      <p:pic>
        <p:nvPicPr>
          <p:cNvPr id="210" name="Shape 210"/>
          <p:cNvPicPr preferRelativeResize="0"/>
          <p:nvPr/>
        </p:nvPicPr>
        <p:blipFill>
          <a:blip r:embed="rId6">
            <a:alphaModFix/>
          </a:blip>
          <a:stretch>
            <a:fillRect/>
          </a:stretch>
        </p:blipFill>
        <p:spPr>
          <a:xfrm>
            <a:off x="4835726" y="1223775"/>
            <a:ext cx="1524226" cy="90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1000"/>
                                        <p:tgtEl>
                                          <p:spTgt spid="21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21050" y="522074"/>
            <a:ext cx="7765200" cy="7017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Research Design and Data Collection</a:t>
            </a:r>
            <a:endParaRPr sz="1100"/>
          </a:p>
        </p:txBody>
      </p:sp>
      <p:sp>
        <p:nvSpPr>
          <p:cNvPr id="216" name="Shape 216"/>
          <p:cNvSpPr txBox="1"/>
          <p:nvPr/>
        </p:nvSpPr>
        <p:spPr>
          <a:xfrm>
            <a:off x="556275" y="1360750"/>
            <a:ext cx="6397200" cy="2933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Char char="●"/>
            </a:pPr>
            <a:r>
              <a:rPr lang="en-GB">
                <a:solidFill>
                  <a:srgbClr val="FFFFFF"/>
                </a:solidFill>
              </a:rPr>
              <a:t>Qualitative Research : Secondary data analysis was done by finding relevant information available online.</a:t>
            </a:r>
            <a:endParaRPr>
              <a:solidFill>
                <a:srgbClr val="FFFFFF"/>
              </a:solidFill>
            </a:endParaRPr>
          </a:p>
          <a:p>
            <a:pPr marL="0" lvl="0" indent="0" rtl="0">
              <a:spcBef>
                <a:spcPts val="0"/>
              </a:spcBef>
              <a:spcAft>
                <a:spcPts val="0"/>
              </a:spcAft>
              <a:buNone/>
            </a:pP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Quantitative Research : </a:t>
            </a:r>
            <a:endParaRPr>
              <a:solidFill>
                <a:srgbClr val="FFFFFF"/>
              </a:solidFill>
            </a:endParaRPr>
          </a:p>
          <a:p>
            <a:pPr marL="914400" lvl="1" indent="-317500" rtl="0">
              <a:spcBef>
                <a:spcPts val="0"/>
              </a:spcBef>
              <a:spcAft>
                <a:spcPts val="0"/>
              </a:spcAft>
              <a:buClr>
                <a:srgbClr val="FFFFFF"/>
              </a:buClr>
              <a:buSzPts val="1400"/>
              <a:buChar char="○"/>
            </a:pPr>
            <a:r>
              <a:rPr lang="en-GB">
                <a:solidFill>
                  <a:srgbClr val="FFFFFF"/>
                </a:solidFill>
              </a:rPr>
              <a:t>Google Forms was used to create a survey. The respondents were given a link through which they are redirected to the questionnaire on the Google Forms website. </a:t>
            </a:r>
            <a:endParaRPr>
              <a:solidFill>
                <a:srgbClr val="FFFFFF"/>
              </a:solidFill>
            </a:endParaRPr>
          </a:p>
          <a:p>
            <a:pPr marL="457200" lvl="0" indent="0" rtl="0">
              <a:spcBef>
                <a:spcPts val="0"/>
              </a:spcBef>
              <a:spcAft>
                <a:spcPts val="0"/>
              </a:spcAft>
              <a:buNone/>
            </a:pPr>
            <a:endParaRPr>
              <a:solidFill>
                <a:srgbClr val="FFFFFF"/>
              </a:solidFill>
            </a:endParaRPr>
          </a:p>
          <a:p>
            <a:pPr marL="914400" lvl="1" indent="-317500" rtl="0">
              <a:spcBef>
                <a:spcPts val="0"/>
              </a:spcBef>
              <a:spcAft>
                <a:spcPts val="0"/>
              </a:spcAft>
              <a:buClr>
                <a:srgbClr val="FFFFFF"/>
              </a:buClr>
              <a:buSzPts val="1400"/>
              <a:buChar char="○"/>
            </a:pPr>
            <a:r>
              <a:rPr lang="en-GB">
                <a:solidFill>
                  <a:srgbClr val="FFFFFF"/>
                </a:solidFill>
              </a:rPr>
              <a:t>Respondents’ responses are saved on the Google Forms website which can be viewed/downloaded. Sample size of this survey was 150. Survey consisted of 18 questions which were a mixture of multiple choice, checkboxes, nominal and likert scale questions.</a:t>
            </a:r>
            <a:endParaRPr>
              <a:solidFill>
                <a:srgbClr val="FFFFFF"/>
              </a:solidFill>
            </a:endParaRPr>
          </a:p>
          <a:p>
            <a:pPr marL="457200" lvl="0" indent="0" rtl="0">
              <a:spcBef>
                <a:spcPts val="0"/>
              </a:spcBef>
              <a:spcAft>
                <a:spcPts val="0"/>
              </a:spcAft>
              <a:buNone/>
            </a:pPr>
            <a:endParaRPr>
              <a:solidFill>
                <a:srgbClr val="FFFFFF"/>
              </a:solidFill>
            </a:endParaRPr>
          </a:p>
        </p:txBody>
      </p:sp>
      <p:pic>
        <p:nvPicPr>
          <p:cNvPr id="217" name="Shape 217"/>
          <p:cNvPicPr preferRelativeResize="0"/>
          <p:nvPr/>
        </p:nvPicPr>
        <p:blipFill>
          <a:blip r:embed="rId3">
            <a:alphaModFix/>
          </a:blip>
          <a:stretch>
            <a:fillRect/>
          </a:stretch>
        </p:blipFill>
        <p:spPr>
          <a:xfrm>
            <a:off x="7173425" y="971225"/>
            <a:ext cx="1730476" cy="1353526"/>
          </a:xfrm>
          <a:prstGeom prst="rect">
            <a:avLst/>
          </a:prstGeom>
          <a:noFill/>
          <a:ln>
            <a:noFill/>
          </a:ln>
        </p:spPr>
      </p:pic>
      <p:pic>
        <p:nvPicPr>
          <p:cNvPr id="218" name="Shape 218"/>
          <p:cNvPicPr preferRelativeResize="0"/>
          <p:nvPr/>
        </p:nvPicPr>
        <p:blipFill>
          <a:blip r:embed="rId4">
            <a:alphaModFix/>
          </a:blip>
          <a:stretch>
            <a:fillRect/>
          </a:stretch>
        </p:blipFill>
        <p:spPr>
          <a:xfrm>
            <a:off x="7251600" y="2571750"/>
            <a:ext cx="1652300" cy="1767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Effect transition="in" filter="fade">
                                      <p:cBhvr>
                                        <p:cTn id="11"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768850" y="453574"/>
            <a:ext cx="7598400" cy="4773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Qualitative Research</a:t>
            </a:r>
            <a:endParaRPr sz="1500" b="1" i="0" u="none" strike="noStrike" cap="none">
              <a:solidFill>
                <a:schemeClr val="lt1"/>
              </a:solidFill>
              <a:latin typeface="Bookman Old Style"/>
              <a:ea typeface="Bookman Old Style"/>
              <a:cs typeface="Bookman Old Style"/>
              <a:sym typeface="Bookman Old Style"/>
            </a:endParaRPr>
          </a:p>
        </p:txBody>
      </p:sp>
      <p:sp>
        <p:nvSpPr>
          <p:cNvPr id="224" name="Shape 224"/>
          <p:cNvSpPr txBox="1"/>
          <p:nvPr/>
        </p:nvSpPr>
        <p:spPr>
          <a:xfrm>
            <a:off x="3869872" y="1057951"/>
            <a:ext cx="5274128" cy="60016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br>
              <a:rPr lang="en-GB" sz="1800">
                <a:solidFill>
                  <a:schemeClr val="lt1"/>
                </a:solidFill>
                <a:latin typeface="Rockwell"/>
                <a:ea typeface="Rockwell"/>
                <a:cs typeface="Rockwell"/>
                <a:sym typeface="Rockwell"/>
              </a:rPr>
            </a:br>
            <a:endParaRPr sz="1700">
              <a:solidFill>
                <a:schemeClr val="lt1"/>
              </a:solidFill>
              <a:latin typeface="Rockwell"/>
              <a:ea typeface="Rockwell"/>
              <a:cs typeface="Rockwell"/>
              <a:sym typeface="Rockwell"/>
            </a:endParaRPr>
          </a:p>
        </p:txBody>
      </p:sp>
      <p:sp>
        <p:nvSpPr>
          <p:cNvPr id="225" name="Shape 225"/>
          <p:cNvSpPr/>
          <p:nvPr/>
        </p:nvSpPr>
        <p:spPr>
          <a:xfrm>
            <a:off x="768850" y="1191225"/>
            <a:ext cx="7773000" cy="2927400"/>
          </a:xfrm>
          <a:prstGeom prst="rect">
            <a:avLst/>
          </a:prstGeom>
          <a:noFill/>
          <a:ln>
            <a:noFill/>
          </a:ln>
        </p:spPr>
        <p:txBody>
          <a:bodyPr spcFirstLastPara="1" wrap="square" lIns="68575" tIns="34275" rIns="68575" bIns="34275" anchor="t" anchorCtr="0">
            <a:noAutofit/>
          </a:bodyPr>
          <a:lstStyle/>
          <a:p>
            <a:pPr marL="457200" lvl="0" indent="-298450" rtl="0">
              <a:spcBef>
                <a:spcPts val="0"/>
              </a:spcBef>
              <a:spcAft>
                <a:spcPts val="0"/>
              </a:spcAft>
              <a:buClr>
                <a:srgbClr val="FFFFFF"/>
              </a:buClr>
              <a:buSzPts val="1100"/>
              <a:buChar char="●"/>
            </a:pPr>
            <a:r>
              <a:rPr lang="en-GB">
                <a:solidFill>
                  <a:srgbClr val="FFFFFF"/>
                </a:solidFill>
              </a:rPr>
              <a:t>As per research done by World Economic Forum respondents in India followed by China, UAE, France and USA are most likely to try self driving cars.</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According to research conducted by Deloitte, 73% of the respondents feel that self- driving cars will not be safe.</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68% of them are comfortable sharing their personal information with automotive manufacturer or dealer.</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63% of them feel the fear of hacking into the car and eventual risk of personal safety.</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53% of them would trust a traditional car manufacturer to bring driverless car to market.</a:t>
            </a:r>
            <a:endParaRPr>
              <a:solidFill>
                <a:srgbClr val="FFFFFF"/>
              </a:solidFill>
            </a:endParaRPr>
          </a:p>
          <a:p>
            <a:pPr marL="0" lvl="0" indent="0" rtl="0">
              <a:spcBef>
                <a:spcPts val="0"/>
              </a:spcBef>
              <a:spcAft>
                <a:spcPts val="0"/>
              </a:spcAft>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689396" y="139425"/>
            <a:ext cx="7765200" cy="994800"/>
          </a:xfrm>
          <a:prstGeom prst="rect">
            <a:avLst/>
          </a:prstGeom>
        </p:spPr>
        <p:txBody>
          <a:bodyPr spcFirstLastPara="1" wrap="square" lIns="68575" tIns="68575" rIns="68575" bIns="68575" anchor="ctr" anchorCtr="0">
            <a:noAutofit/>
          </a:bodyPr>
          <a:lstStyle/>
          <a:p>
            <a:pPr marL="0" lvl="0" indent="0">
              <a:spcBef>
                <a:spcPts val="0"/>
              </a:spcBef>
              <a:spcAft>
                <a:spcPts val="0"/>
              </a:spcAft>
              <a:buClr>
                <a:schemeClr val="lt1"/>
              </a:buClr>
              <a:buSzPts val="2000"/>
              <a:buFont typeface="Bookman Old Style"/>
              <a:buNone/>
            </a:pPr>
            <a:r>
              <a:rPr lang="en-GB" sz="2400">
                <a:latin typeface="Arial"/>
                <a:ea typeface="Arial"/>
                <a:cs typeface="Arial"/>
                <a:sym typeface="Arial"/>
              </a:rPr>
              <a:t>Quantitative Research - Data Analysis</a:t>
            </a:r>
            <a:endParaRPr sz="2000"/>
          </a:p>
          <a:p>
            <a:pPr marL="0" lvl="0" indent="0">
              <a:spcBef>
                <a:spcPts val="0"/>
              </a:spcBef>
              <a:spcAft>
                <a:spcPts val="0"/>
              </a:spcAft>
              <a:buNone/>
            </a:pPr>
            <a:endParaRPr/>
          </a:p>
        </p:txBody>
      </p:sp>
      <p:sp>
        <p:nvSpPr>
          <p:cNvPr id="231" name="Shape 231"/>
          <p:cNvSpPr txBox="1"/>
          <p:nvPr/>
        </p:nvSpPr>
        <p:spPr>
          <a:xfrm>
            <a:off x="282475" y="659125"/>
            <a:ext cx="8662800" cy="38841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200"/>
              </a:spcBef>
              <a:spcAft>
                <a:spcPts val="0"/>
              </a:spcAft>
              <a:buClr>
                <a:schemeClr val="dk1"/>
              </a:buClr>
              <a:buSzPts val="1100"/>
              <a:buFont typeface="Arial"/>
              <a:buNone/>
            </a:pPr>
            <a:r>
              <a:rPr lang="en-GB" sz="2000" b="1" dirty="0">
                <a:solidFill>
                  <a:srgbClr val="FFFFFF"/>
                </a:solidFill>
                <a:latin typeface="Calibri"/>
                <a:ea typeface="Calibri"/>
                <a:cs typeface="Calibri"/>
                <a:sym typeface="Calibri"/>
              </a:rPr>
              <a:t>Dependent Variables:</a:t>
            </a:r>
            <a:endParaRPr sz="2000" b="1" dirty="0">
              <a:solidFill>
                <a:srgbClr val="FFFFFF"/>
              </a:solidFill>
              <a:latin typeface="Calibri"/>
              <a:ea typeface="Calibri"/>
              <a:cs typeface="Calibri"/>
              <a:sym typeface="Calibri"/>
            </a:endParaRPr>
          </a:p>
          <a:p>
            <a:pPr marL="0" lvl="0" indent="0" rtl="0">
              <a:spcBef>
                <a:spcPts val="200"/>
              </a:spcBef>
              <a:spcAft>
                <a:spcPts val="0"/>
              </a:spcAft>
              <a:buNone/>
            </a:pPr>
            <a:r>
              <a:rPr lang="en-GB" dirty="0">
                <a:solidFill>
                  <a:srgbClr val="FFFFFF"/>
                </a:solidFill>
              </a:rPr>
              <a:t> </a:t>
            </a:r>
            <a:endParaRPr dirty="0">
              <a:solidFill>
                <a:srgbClr val="FFFFFF"/>
              </a:solidFill>
            </a:endParaRPr>
          </a:p>
          <a:p>
            <a:pPr marL="1828800" lvl="0" indent="0" rtl="0">
              <a:spcBef>
                <a:spcPts val="0"/>
              </a:spcBef>
              <a:spcAft>
                <a:spcPts val="0"/>
              </a:spcAft>
              <a:buNone/>
            </a:pPr>
            <a:r>
              <a:rPr lang="en-GB" dirty="0">
                <a:solidFill>
                  <a:srgbClr val="FFFFFF"/>
                </a:solidFill>
              </a:rPr>
              <a:t>Likelihood that a consumer will ride Uber’s self-driving cars? </a:t>
            </a:r>
            <a:endParaRPr dirty="0">
              <a:solidFill>
                <a:srgbClr val="FFFFFF"/>
              </a:solidFill>
            </a:endParaRPr>
          </a:p>
          <a:p>
            <a:pPr marL="0" lvl="0" indent="0" rtl="0">
              <a:lnSpc>
                <a:spcPct val="90000"/>
              </a:lnSpc>
              <a:spcBef>
                <a:spcPts val="1200"/>
              </a:spcBef>
              <a:spcAft>
                <a:spcPts val="0"/>
              </a:spcAft>
              <a:buNone/>
            </a:pPr>
            <a:r>
              <a:rPr lang="en-GB" sz="2000" b="1" dirty="0">
                <a:solidFill>
                  <a:srgbClr val="FFFFFF"/>
                </a:solidFill>
                <a:latin typeface="Calibri"/>
                <a:ea typeface="Calibri"/>
                <a:cs typeface="Calibri"/>
                <a:sym typeface="Calibri"/>
              </a:rPr>
              <a:t>Independent Variables:</a:t>
            </a:r>
            <a:endParaRPr sz="2000" b="1" dirty="0">
              <a:solidFill>
                <a:srgbClr val="FFFFFF"/>
              </a:solidFill>
              <a:latin typeface="Calibri"/>
              <a:ea typeface="Calibri"/>
              <a:cs typeface="Calibri"/>
              <a:sym typeface="Calibri"/>
            </a:endParaRPr>
          </a:p>
          <a:p>
            <a:pPr marL="0" lvl="0" indent="0" rtl="0">
              <a:lnSpc>
                <a:spcPct val="90000"/>
              </a:lnSpc>
              <a:spcBef>
                <a:spcPts val="1200"/>
              </a:spcBef>
              <a:spcAft>
                <a:spcPts val="0"/>
              </a:spcAft>
              <a:buClr>
                <a:schemeClr val="dk1"/>
              </a:buClr>
              <a:buSzPts val="1100"/>
              <a:buFont typeface="Arial"/>
              <a:buNone/>
            </a:pPr>
            <a:endParaRPr sz="2000" b="1" dirty="0">
              <a:solidFill>
                <a:srgbClr val="FFFFFF"/>
              </a:solidFill>
              <a:latin typeface="Calibri"/>
              <a:ea typeface="Calibri"/>
              <a:cs typeface="Calibri"/>
              <a:sym typeface="Calibri"/>
            </a:endParaRPr>
          </a:p>
          <a:p>
            <a:pPr marL="0" lvl="0" indent="0">
              <a:spcBef>
                <a:spcPts val="200"/>
              </a:spcBef>
              <a:spcAft>
                <a:spcPts val="0"/>
              </a:spcAft>
              <a:buNone/>
            </a:pPr>
            <a:endParaRPr dirty="0">
              <a:solidFill>
                <a:srgbClr val="FFFFFF"/>
              </a:solidFill>
            </a:endParaRPr>
          </a:p>
          <a:p>
            <a:pPr marL="0" lvl="0" indent="0" rtl="0">
              <a:spcBef>
                <a:spcPts val="0"/>
              </a:spcBef>
              <a:spcAft>
                <a:spcPts val="0"/>
              </a:spcAft>
              <a:buNone/>
            </a:pPr>
            <a:endParaRPr lang="en-GB" dirty="0">
              <a:solidFill>
                <a:srgbClr val="FFFFFF"/>
              </a:solidFill>
            </a:endParaRPr>
          </a:p>
          <a:p>
            <a:pPr marL="0" lvl="0" indent="0" rtl="0">
              <a:spcBef>
                <a:spcPts val="0"/>
              </a:spcBef>
              <a:spcAft>
                <a:spcPts val="0"/>
              </a:spcAft>
              <a:buNone/>
            </a:pPr>
            <a:endParaRPr lang="en-GB" dirty="0">
              <a:solidFill>
                <a:srgbClr val="FFFFFF"/>
              </a:solidFill>
            </a:endParaRPr>
          </a:p>
          <a:p>
            <a:pPr marL="0" lvl="0" indent="0" rtl="0">
              <a:spcBef>
                <a:spcPts val="0"/>
              </a:spcBef>
              <a:spcAft>
                <a:spcPts val="0"/>
              </a:spcAft>
              <a:buNone/>
            </a:pPr>
            <a:r>
              <a:rPr lang="en-GB" dirty="0">
                <a:solidFill>
                  <a:srgbClr val="FFFFFF"/>
                </a:solidFill>
              </a:rPr>
              <a:t>5 - 10% less than current rate              Safety consequences                     Traditional Car Manufacturers</a:t>
            </a:r>
            <a:endParaRPr dirty="0">
              <a:solidFill>
                <a:srgbClr val="FFFFFF"/>
              </a:solidFill>
            </a:endParaRPr>
          </a:p>
          <a:p>
            <a:pPr marL="0" lvl="0" indent="0" rtl="0">
              <a:spcBef>
                <a:spcPts val="0"/>
              </a:spcBef>
              <a:spcAft>
                <a:spcPts val="0"/>
              </a:spcAft>
              <a:buNone/>
            </a:pPr>
            <a:r>
              <a:rPr lang="en-GB" dirty="0">
                <a:solidFill>
                  <a:srgbClr val="FFFFFF"/>
                </a:solidFill>
              </a:rPr>
              <a:t>0 -5% less than current rat	      Data privacy                                   New Autonomous Car Companies</a:t>
            </a:r>
            <a:endParaRPr dirty="0">
              <a:solidFill>
                <a:srgbClr val="FFFFFF"/>
              </a:solidFill>
            </a:endParaRPr>
          </a:p>
          <a:p>
            <a:pPr marL="0" lvl="0" indent="0">
              <a:spcBef>
                <a:spcPts val="0"/>
              </a:spcBef>
              <a:spcAft>
                <a:spcPts val="0"/>
              </a:spcAft>
              <a:buNone/>
            </a:pPr>
            <a:r>
              <a:rPr lang="en-GB" dirty="0">
                <a:solidFill>
                  <a:srgbClr val="FFFFFF"/>
                </a:solidFill>
              </a:rPr>
              <a:t>Same as the current rat	      Not driving as well as human	     Existing Technology Company	</a:t>
            </a:r>
            <a:endParaRPr dirty="0">
              <a:solidFill>
                <a:srgbClr val="FFFFFF"/>
              </a:solidFill>
            </a:endParaRPr>
          </a:p>
          <a:p>
            <a:pPr marL="0" lvl="0" indent="0">
              <a:spcBef>
                <a:spcPts val="0"/>
              </a:spcBef>
              <a:spcAft>
                <a:spcPts val="0"/>
              </a:spcAft>
              <a:buNone/>
            </a:pPr>
            <a:r>
              <a:rPr lang="en-GB" dirty="0">
                <a:solidFill>
                  <a:srgbClr val="FFFFFF"/>
                </a:solidFill>
              </a:rPr>
              <a:t>0 - 5% more than current rate              Learning to use self-driving cars    Others (Ex. Uber, Lyft)</a:t>
            </a:r>
            <a:endParaRPr dirty="0">
              <a:solidFill>
                <a:srgbClr val="FFFFFF"/>
              </a:solidFill>
            </a:endParaRPr>
          </a:p>
          <a:p>
            <a:pPr marL="0" lvl="0" indent="0">
              <a:spcBef>
                <a:spcPts val="0"/>
              </a:spcBef>
              <a:spcAft>
                <a:spcPts val="0"/>
              </a:spcAft>
              <a:buNone/>
            </a:pPr>
            <a:r>
              <a:rPr lang="en-GB" dirty="0">
                <a:solidFill>
                  <a:srgbClr val="FFFFFF"/>
                </a:solidFill>
              </a:rPr>
              <a:t>5 - 10% more than current rate            Performance in poor weather</a:t>
            </a:r>
            <a:endParaRPr dirty="0">
              <a:solidFill>
                <a:srgbClr val="FFFFFF"/>
              </a:solidFill>
            </a:endParaRPr>
          </a:p>
          <a:p>
            <a:pPr marL="0" lvl="0" indent="0">
              <a:spcBef>
                <a:spcPts val="0"/>
              </a:spcBef>
              <a:spcAft>
                <a:spcPts val="0"/>
              </a:spcAft>
              <a:buNone/>
            </a:pPr>
            <a:endParaRPr dirty="0">
              <a:solidFill>
                <a:srgbClr val="FFFFFF"/>
              </a:solidFill>
            </a:endParaRPr>
          </a:p>
          <a:p>
            <a:pPr marL="0" lvl="0" indent="0">
              <a:spcBef>
                <a:spcPts val="0"/>
              </a:spcBef>
              <a:spcAft>
                <a:spcPts val="0"/>
              </a:spcAft>
              <a:buNone/>
            </a:pP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457200" rtl="0">
              <a:spcBef>
                <a:spcPts val="0"/>
              </a:spcBef>
              <a:spcAft>
                <a:spcPts val="0"/>
              </a:spcAft>
              <a:buNone/>
            </a:pPr>
            <a:endParaRPr dirty="0">
              <a:solidFill>
                <a:srgbClr val="FFFFFF"/>
              </a:solidFill>
            </a:endParaRPr>
          </a:p>
          <a:p>
            <a:pPr marL="0" lvl="0" indent="0" rtl="0">
              <a:spcBef>
                <a:spcPts val="0"/>
              </a:spcBef>
              <a:spcAft>
                <a:spcPts val="0"/>
              </a:spcAft>
              <a:buNone/>
            </a:pPr>
            <a:endParaRPr dirty="0">
              <a:solidFill>
                <a:srgbClr val="FFFFFF"/>
              </a:solidFill>
            </a:endParaRPr>
          </a:p>
        </p:txBody>
      </p:sp>
      <p:sp>
        <p:nvSpPr>
          <p:cNvPr id="232" name="Shape 232"/>
          <p:cNvSpPr/>
          <p:nvPr/>
        </p:nvSpPr>
        <p:spPr>
          <a:xfrm>
            <a:off x="699450" y="2200950"/>
            <a:ext cx="2295300" cy="7416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b="1"/>
              <a:t>          Pricing </a:t>
            </a:r>
            <a:endParaRPr sz="1800" b="1"/>
          </a:p>
        </p:txBody>
      </p:sp>
      <p:sp>
        <p:nvSpPr>
          <p:cNvPr id="233" name="Shape 233"/>
          <p:cNvSpPr/>
          <p:nvPr/>
        </p:nvSpPr>
        <p:spPr>
          <a:xfrm>
            <a:off x="3323450" y="2200950"/>
            <a:ext cx="2295300" cy="7416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b="1"/>
              <a:t>         Concern</a:t>
            </a:r>
            <a:endParaRPr/>
          </a:p>
        </p:txBody>
      </p:sp>
      <p:sp>
        <p:nvSpPr>
          <p:cNvPr id="234" name="Shape 234"/>
          <p:cNvSpPr/>
          <p:nvPr/>
        </p:nvSpPr>
        <p:spPr>
          <a:xfrm>
            <a:off x="5947450" y="2200950"/>
            <a:ext cx="2295300" cy="7416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1800" b="1"/>
              <a:t>           Trust</a:t>
            </a:r>
            <a:endParaRPr/>
          </a:p>
        </p:txBody>
      </p:sp>
      <p:cxnSp>
        <p:nvCxnSpPr>
          <p:cNvPr id="235" name="Shape 235"/>
          <p:cNvCxnSpPr>
            <a:stCxn id="232" idx="3"/>
            <a:endCxn id="233" idx="1"/>
          </p:cNvCxnSpPr>
          <p:nvPr/>
        </p:nvCxnSpPr>
        <p:spPr>
          <a:xfrm>
            <a:off x="2994750" y="2571750"/>
            <a:ext cx="328700" cy="0"/>
          </a:xfrm>
          <a:prstGeom prst="straightConnector1">
            <a:avLst/>
          </a:prstGeom>
          <a:noFill/>
          <a:ln w="28575" cap="flat" cmpd="sng">
            <a:solidFill>
              <a:srgbClr val="E48312"/>
            </a:solidFill>
            <a:prstDash val="solid"/>
            <a:round/>
            <a:headEnd type="none" w="med" len="med"/>
            <a:tailEnd type="none" w="med" len="med"/>
          </a:ln>
        </p:spPr>
      </p:cxnSp>
      <p:cxnSp>
        <p:nvCxnSpPr>
          <p:cNvPr id="236" name="Shape 236"/>
          <p:cNvCxnSpPr/>
          <p:nvPr/>
        </p:nvCxnSpPr>
        <p:spPr>
          <a:xfrm>
            <a:off x="5618650" y="2571750"/>
            <a:ext cx="328800" cy="0"/>
          </a:xfrm>
          <a:prstGeom prst="straightConnector1">
            <a:avLst/>
          </a:prstGeom>
          <a:noFill/>
          <a:ln w="28575" cap="flat" cmpd="sng">
            <a:solidFill>
              <a:srgbClr val="E48312"/>
            </a:solidFill>
            <a:prstDash val="solid"/>
            <a:round/>
            <a:headEnd type="none" w="med" len="med"/>
            <a:tailEnd type="none" w="med" len="med"/>
          </a:ln>
        </p:spPr>
      </p:cxnSp>
      <p:pic>
        <p:nvPicPr>
          <p:cNvPr id="237" name="Shape 237"/>
          <p:cNvPicPr preferRelativeResize="0"/>
          <p:nvPr/>
        </p:nvPicPr>
        <p:blipFill>
          <a:blip r:embed="rId3">
            <a:alphaModFix/>
          </a:blip>
          <a:stretch>
            <a:fillRect/>
          </a:stretch>
        </p:blipFill>
        <p:spPr>
          <a:xfrm>
            <a:off x="7568125" y="139425"/>
            <a:ext cx="674625" cy="67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772798" y="310022"/>
            <a:ext cx="7598400" cy="3756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Data Analysis</a:t>
            </a:r>
            <a:endParaRPr sz="2000" b="1" i="0" u="none" strike="noStrike" cap="none">
              <a:solidFill>
                <a:schemeClr val="lt1"/>
              </a:solidFill>
              <a:latin typeface="Bookman Old Style"/>
              <a:ea typeface="Bookman Old Style"/>
              <a:cs typeface="Bookman Old Style"/>
              <a:sym typeface="Bookman Old Style"/>
            </a:endParaRPr>
          </a:p>
        </p:txBody>
      </p:sp>
      <p:sp>
        <p:nvSpPr>
          <p:cNvPr id="243" name="Shape 243"/>
          <p:cNvSpPr txBox="1"/>
          <p:nvPr/>
        </p:nvSpPr>
        <p:spPr>
          <a:xfrm>
            <a:off x="711700" y="1320500"/>
            <a:ext cx="8006700" cy="3001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b="1">
              <a:solidFill>
                <a:srgbClr val="FFFFFF"/>
              </a:solidFill>
            </a:endParaRPr>
          </a:p>
          <a:p>
            <a:pPr marL="0" marR="0" lvl="0" indent="0" algn="l" rtl="0">
              <a:spcBef>
                <a:spcPts val="0"/>
              </a:spcBef>
              <a:spcAft>
                <a:spcPts val="0"/>
              </a:spcAft>
              <a:buNone/>
            </a:pPr>
            <a:r>
              <a:rPr lang="en-GB" sz="1800">
                <a:solidFill>
                  <a:schemeClr val="lt1"/>
                </a:solidFill>
                <a:latin typeface="Rockwell"/>
                <a:ea typeface="Rockwell"/>
                <a:cs typeface="Rockwell"/>
                <a:sym typeface="Rockwell"/>
              </a:rPr>
              <a:t>	</a:t>
            </a:r>
            <a:endParaRPr sz="1100"/>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a:p>
            <a:pPr marL="0" marR="0" lvl="0" indent="0" algn="l" rtl="0">
              <a:spcBef>
                <a:spcPts val="0"/>
              </a:spcBef>
              <a:spcAft>
                <a:spcPts val="0"/>
              </a:spcAft>
              <a:buNone/>
            </a:pPr>
            <a:endParaRPr sz="1400">
              <a:solidFill>
                <a:schemeClr val="lt1"/>
              </a:solidFill>
              <a:latin typeface="Rockwell"/>
              <a:ea typeface="Rockwell"/>
              <a:cs typeface="Rockwell"/>
              <a:sym typeface="Rockwell"/>
            </a:endParaRPr>
          </a:p>
        </p:txBody>
      </p:sp>
      <p:pic>
        <p:nvPicPr>
          <p:cNvPr id="244" name="Shape 244"/>
          <p:cNvPicPr preferRelativeResize="0"/>
          <p:nvPr/>
        </p:nvPicPr>
        <p:blipFill>
          <a:blip r:embed="rId3">
            <a:alphaModFix/>
          </a:blip>
          <a:stretch>
            <a:fillRect/>
          </a:stretch>
        </p:blipFill>
        <p:spPr>
          <a:xfrm>
            <a:off x="175850" y="859200"/>
            <a:ext cx="3357700" cy="2112850"/>
          </a:xfrm>
          <a:prstGeom prst="rect">
            <a:avLst/>
          </a:prstGeom>
          <a:noFill/>
          <a:ln>
            <a:noFill/>
          </a:ln>
        </p:spPr>
      </p:pic>
      <p:pic>
        <p:nvPicPr>
          <p:cNvPr id="245" name="Shape 245"/>
          <p:cNvPicPr preferRelativeResize="0"/>
          <p:nvPr/>
        </p:nvPicPr>
        <p:blipFill>
          <a:blip r:embed="rId4">
            <a:alphaModFix/>
          </a:blip>
          <a:stretch>
            <a:fillRect/>
          </a:stretch>
        </p:blipFill>
        <p:spPr>
          <a:xfrm>
            <a:off x="3969375" y="1997850"/>
            <a:ext cx="4819974" cy="2410000"/>
          </a:xfrm>
          <a:prstGeom prst="rect">
            <a:avLst/>
          </a:prstGeom>
          <a:noFill/>
          <a:ln>
            <a:noFill/>
          </a:ln>
        </p:spPr>
      </p:pic>
      <p:sp>
        <p:nvSpPr>
          <p:cNvPr id="246" name="Shape 246"/>
          <p:cNvSpPr txBox="1"/>
          <p:nvPr/>
        </p:nvSpPr>
        <p:spPr>
          <a:xfrm>
            <a:off x="3925350" y="975675"/>
            <a:ext cx="4908000" cy="82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As can be seen, after cross tabulation we can say that majority of the students are neutral about this drive but the employed population graph is frequent throughout  with more towards the likelihood side.</a:t>
            </a:r>
            <a:endParaRPr>
              <a:solidFill>
                <a:srgbClr val="FFFFFF"/>
              </a:solidFill>
            </a:endParaRPr>
          </a:p>
        </p:txBody>
      </p:sp>
      <p:pic>
        <p:nvPicPr>
          <p:cNvPr id="247" name="Shape 247"/>
          <p:cNvPicPr preferRelativeResize="0"/>
          <p:nvPr/>
        </p:nvPicPr>
        <p:blipFill>
          <a:blip r:embed="rId5">
            <a:alphaModFix/>
          </a:blip>
          <a:stretch>
            <a:fillRect/>
          </a:stretch>
        </p:blipFill>
        <p:spPr>
          <a:xfrm>
            <a:off x="5724050" y="215375"/>
            <a:ext cx="564900" cy="564900"/>
          </a:xfrm>
          <a:prstGeom prst="rect">
            <a:avLst/>
          </a:prstGeom>
          <a:noFill/>
          <a:ln>
            <a:noFill/>
          </a:ln>
        </p:spPr>
      </p:pic>
      <p:sp>
        <p:nvSpPr>
          <p:cNvPr id="248" name="Shape 248"/>
          <p:cNvSpPr txBox="1"/>
          <p:nvPr/>
        </p:nvSpPr>
        <p:spPr>
          <a:xfrm>
            <a:off x="223625" y="3307375"/>
            <a:ext cx="3248400" cy="95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Uber stands tall against its competitors when it comes to the most preferred ride sharing companies.</a:t>
            </a:r>
            <a:endParaRPr>
              <a:solidFill>
                <a:srgbClr val="FFFFFF"/>
              </a:solidFill>
            </a:endParaRPr>
          </a:p>
        </p:txBody>
      </p:sp>
      <p:cxnSp>
        <p:nvCxnSpPr>
          <p:cNvPr id="249" name="Shape 249"/>
          <p:cNvCxnSpPr/>
          <p:nvPr/>
        </p:nvCxnSpPr>
        <p:spPr>
          <a:xfrm rot="10800000" flipH="1">
            <a:off x="3778175" y="859125"/>
            <a:ext cx="5061300" cy="35400"/>
          </a:xfrm>
          <a:prstGeom prst="straightConnector1">
            <a:avLst/>
          </a:prstGeom>
          <a:noFill/>
          <a:ln w="28575" cap="flat" cmpd="sng">
            <a:solidFill>
              <a:srgbClr val="E48312"/>
            </a:solidFill>
            <a:prstDash val="solid"/>
            <a:round/>
            <a:headEnd type="none" w="med" len="med"/>
            <a:tailEnd type="none" w="med" len="med"/>
          </a:ln>
        </p:spPr>
      </p:cxnSp>
      <p:cxnSp>
        <p:nvCxnSpPr>
          <p:cNvPr id="250" name="Shape 250"/>
          <p:cNvCxnSpPr/>
          <p:nvPr/>
        </p:nvCxnSpPr>
        <p:spPr>
          <a:xfrm rot="10800000">
            <a:off x="3789900" y="894450"/>
            <a:ext cx="0" cy="3460500"/>
          </a:xfrm>
          <a:prstGeom prst="straightConnector1">
            <a:avLst/>
          </a:prstGeom>
          <a:noFill/>
          <a:ln w="28575" cap="flat" cmpd="sng">
            <a:solidFill>
              <a:srgbClr val="E48312"/>
            </a:solidFill>
            <a:prstDash val="solid"/>
            <a:round/>
            <a:headEnd type="none" w="med" len="med"/>
            <a:tailEnd type="none" w="med" len="med"/>
          </a:ln>
        </p:spPr>
      </p:cxnSp>
      <p:cxnSp>
        <p:nvCxnSpPr>
          <p:cNvPr id="251" name="Shape 251"/>
          <p:cNvCxnSpPr/>
          <p:nvPr/>
        </p:nvCxnSpPr>
        <p:spPr>
          <a:xfrm>
            <a:off x="296475" y="4318975"/>
            <a:ext cx="3505200" cy="12300"/>
          </a:xfrm>
          <a:prstGeom prst="straightConnector1">
            <a:avLst/>
          </a:prstGeom>
          <a:noFill/>
          <a:ln w="28575" cap="flat" cmpd="sng">
            <a:solidFill>
              <a:srgbClr val="E4831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Shape 256"/>
          <p:cNvPicPr preferRelativeResize="0"/>
          <p:nvPr/>
        </p:nvPicPr>
        <p:blipFill>
          <a:blip r:embed="rId3">
            <a:alphaModFix/>
          </a:blip>
          <a:stretch>
            <a:fillRect/>
          </a:stretch>
        </p:blipFill>
        <p:spPr>
          <a:xfrm>
            <a:off x="5782900" y="74625"/>
            <a:ext cx="3283724" cy="2234275"/>
          </a:xfrm>
          <a:prstGeom prst="rect">
            <a:avLst/>
          </a:prstGeom>
          <a:noFill/>
          <a:ln>
            <a:noFill/>
          </a:ln>
        </p:spPr>
      </p:pic>
      <p:pic>
        <p:nvPicPr>
          <p:cNvPr id="257" name="Shape 257"/>
          <p:cNvPicPr preferRelativeResize="0"/>
          <p:nvPr/>
        </p:nvPicPr>
        <p:blipFill>
          <a:blip r:embed="rId4">
            <a:alphaModFix/>
          </a:blip>
          <a:stretch>
            <a:fillRect/>
          </a:stretch>
        </p:blipFill>
        <p:spPr>
          <a:xfrm>
            <a:off x="2875700" y="2412850"/>
            <a:ext cx="3283726" cy="2096475"/>
          </a:xfrm>
          <a:prstGeom prst="rect">
            <a:avLst/>
          </a:prstGeom>
          <a:noFill/>
          <a:ln>
            <a:noFill/>
          </a:ln>
        </p:spPr>
      </p:pic>
      <p:pic>
        <p:nvPicPr>
          <p:cNvPr id="258" name="Shape 258"/>
          <p:cNvPicPr preferRelativeResize="0"/>
          <p:nvPr/>
        </p:nvPicPr>
        <p:blipFill>
          <a:blip r:embed="rId5">
            <a:alphaModFix/>
          </a:blip>
          <a:stretch>
            <a:fillRect/>
          </a:stretch>
        </p:blipFill>
        <p:spPr>
          <a:xfrm>
            <a:off x="0" y="74625"/>
            <a:ext cx="3283724" cy="2234276"/>
          </a:xfrm>
          <a:prstGeom prst="rect">
            <a:avLst/>
          </a:prstGeom>
          <a:noFill/>
          <a:ln>
            <a:noFill/>
          </a:ln>
        </p:spPr>
      </p:pic>
      <p:sp>
        <p:nvSpPr>
          <p:cNvPr id="259" name="Shape 259"/>
          <p:cNvSpPr txBox="1">
            <a:spLocks noGrp="1"/>
          </p:cNvSpPr>
          <p:nvPr>
            <p:ph type="title"/>
          </p:nvPr>
        </p:nvSpPr>
        <p:spPr>
          <a:xfrm>
            <a:off x="772798" y="74622"/>
            <a:ext cx="7598400" cy="3756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1800">
                <a:solidFill>
                  <a:srgbClr val="FFFFFF"/>
                </a:solidFill>
                <a:latin typeface="Arial"/>
                <a:ea typeface="Arial"/>
                <a:cs typeface="Arial"/>
                <a:sym typeface="Arial"/>
              </a:rPr>
              <a:t>Data Analysis</a:t>
            </a:r>
            <a:endParaRPr sz="1800" b="1" i="0" u="none" strike="noStrike" cap="none">
              <a:solidFill>
                <a:schemeClr val="lt1"/>
              </a:solidFill>
              <a:latin typeface="Bookman Old Style"/>
              <a:ea typeface="Bookman Old Style"/>
              <a:cs typeface="Bookman Old Style"/>
              <a:sym typeface="Bookman Old Style"/>
            </a:endParaRPr>
          </a:p>
        </p:txBody>
      </p:sp>
      <p:pic>
        <p:nvPicPr>
          <p:cNvPr id="260" name="Shape 260"/>
          <p:cNvPicPr preferRelativeResize="0"/>
          <p:nvPr/>
        </p:nvPicPr>
        <p:blipFill>
          <a:blip r:embed="rId6">
            <a:alphaModFix/>
          </a:blip>
          <a:stretch>
            <a:fillRect/>
          </a:stretch>
        </p:blipFill>
        <p:spPr>
          <a:xfrm>
            <a:off x="4241050" y="450225"/>
            <a:ext cx="553000" cy="476700"/>
          </a:xfrm>
          <a:prstGeom prst="rect">
            <a:avLst/>
          </a:prstGeom>
          <a:noFill/>
          <a:ln>
            <a:noFill/>
          </a:ln>
        </p:spPr>
      </p:pic>
      <p:sp>
        <p:nvSpPr>
          <p:cNvPr id="261" name="Shape 261"/>
          <p:cNvSpPr txBox="1"/>
          <p:nvPr/>
        </p:nvSpPr>
        <p:spPr>
          <a:xfrm>
            <a:off x="3313225" y="885200"/>
            <a:ext cx="2469600" cy="89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600" b="1">
                <a:solidFill>
                  <a:srgbClr val="FFFFFF"/>
                </a:solidFill>
              </a:rPr>
              <a:t> Independent  Variables</a:t>
            </a:r>
            <a:endParaRPr sz="1600" b="1">
              <a:solidFill>
                <a:srgbClr val="FFFFFF"/>
              </a:solidFill>
            </a:endParaRPr>
          </a:p>
        </p:txBody>
      </p:sp>
      <p:sp>
        <p:nvSpPr>
          <p:cNvPr id="262" name="Shape 262"/>
          <p:cNvSpPr/>
          <p:nvPr/>
        </p:nvSpPr>
        <p:spPr>
          <a:xfrm>
            <a:off x="7105188" y="3222738"/>
            <a:ext cx="1266000" cy="4767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b="1"/>
              <a:t>  Pricing     </a:t>
            </a:r>
            <a:endParaRPr b="1"/>
          </a:p>
        </p:txBody>
      </p:sp>
      <p:sp>
        <p:nvSpPr>
          <p:cNvPr id="263" name="Shape 263"/>
          <p:cNvSpPr/>
          <p:nvPr/>
        </p:nvSpPr>
        <p:spPr>
          <a:xfrm>
            <a:off x="663913" y="3222738"/>
            <a:ext cx="1266000" cy="4767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b="1"/>
              <a:t>    Trust    </a:t>
            </a:r>
            <a:endParaRPr b="1"/>
          </a:p>
        </p:txBody>
      </p:sp>
      <p:sp>
        <p:nvSpPr>
          <p:cNvPr id="264" name="Shape 264"/>
          <p:cNvSpPr/>
          <p:nvPr/>
        </p:nvSpPr>
        <p:spPr>
          <a:xfrm>
            <a:off x="3884563" y="1656113"/>
            <a:ext cx="1266000" cy="476700"/>
          </a:xfrm>
          <a:prstGeom prst="roundRect">
            <a:avLst>
              <a:gd name="adj" fmla="val 16667"/>
            </a:avLst>
          </a:prstGeom>
          <a:solidFill>
            <a:srgbClr val="E4831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b="1"/>
              <a:t> Concern    </a:t>
            </a:r>
            <a:endParaRPr b="1"/>
          </a:p>
        </p:txBody>
      </p:sp>
      <p:cxnSp>
        <p:nvCxnSpPr>
          <p:cNvPr id="265" name="Shape 265"/>
          <p:cNvCxnSpPr>
            <a:stCxn id="264" idx="2"/>
            <a:endCxn id="257" idx="0"/>
          </p:cNvCxnSpPr>
          <p:nvPr/>
        </p:nvCxnSpPr>
        <p:spPr>
          <a:xfrm>
            <a:off x="4517563" y="2132813"/>
            <a:ext cx="0" cy="279900"/>
          </a:xfrm>
          <a:prstGeom prst="straightConnector1">
            <a:avLst/>
          </a:prstGeom>
          <a:noFill/>
          <a:ln w="19050" cap="flat" cmpd="sng">
            <a:solidFill>
              <a:srgbClr val="E48312"/>
            </a:solidFill>
            <a:prstDash val="solid"/>
            <a:round/>
            <a:headEnd type="none" w="med" len="med"/>
            <a:tailEnd type="none" w="med" len="med"/>
          </a:ln>
        </p:spPr>
      </p:cxnSp>
      <p:cxnSp>
        <p:nvCxnSpPr>
          <p:cNvPr id="266" name="Shape 266"/>
          <p:cNvCxnSpPr/>
          <p:nvPr/>
        </p:nvCxnSpPr>
        <p:spPr>
          <a:xfrm rot="10800000" flipH="1">
            <a:off x="1296913" y="2330538"/>
            <a:ext cx="9600" cy="892200"/>
          </a:xfrm>
          <a:prstGeom prst="straightConnector1">
            <a:avLst/>
          </a:prstGeom>
          <a:noFill/>
          <a:ln w="19050" cap="flat" cmpd="sng">
            <a:solidFill>
              <a:srgbClr val="E48312"/>
            </a:solidFill>
            <a:prstDash val="solid"/>
            <a:round/>
            <a:headEnd type="none" w="med" len="med"/>
            <a:tailEnd type="none" w="med" len="med"/>
          </a:ln>
        </p:spPr>
      </p:cxnSp>
      <p:cxnSp>
        <p:nvCxnSpPr>
          <p:cNvPr id="267" name="Shape 267"/>
          <p:cNvCxnSpPr/>
          <p:nvPr/>
        </p:nvCxnSpPr>
        <p:spPr>
          <a:xfrm rot="10800000" flipH="1">
            <a:off x="7728588" y="2319713"/>
            <a:ext cx="9600" cy="892200"/>
          </a:xfrm>
          <a:prstGeom prst="straightConnector1">
            <a:avLst/>
          </a:prstGeom>
          <a:noFill/>
          <a:ln w="19050" cap="flat" cmpd="sng">
            <a:solidFill>
              <a:srgbClr val="E4831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p:nvPr/>
        </p:nvSpPr>
        <p:spPr>
          <a:xfrm>
            <a:off x="0" y="0"/>
            <a:ext cx="4205100" cy="4019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solidFill>
                <a:srgbClr val="FFFFFF"/>
              </a:solidFill>
            </a:endParaRPr>
          </a:p>
        </p:txBody>
      </p:sp>
      <p:pic>
        <p:nvPicPr>
          <p:cNvPr id="273" name="Shape 273"/>
          <p:cNvPicPr preferRelativeResize="0"/>
          <p:nvPr/>
        </p:nvPicPr>
        <p:blipFill>
          <a:blip r:embed="rId3">
            <a:alphaModFix/>
          </a:blip>
          <a:stretch>
            <a:fillRect/>
          </a:stretch>
        </p:blipFill>
        <p:spPr>
          <a:xfrm>
            <a:off x="213875" y="921875"/>
            <a:ext cx="4146026" cy="2278725"/>
          </a:xfrm>
          <a:prstGeom prst="rect">
            <a:avLst/>
          </a:prstGeom>
          <a:noFill/>
          <a:ln>
            <a:noFill/>
          </a:ln>
        </p:spPr>
      </p:pic>
      <p:pic>
        <p:nvPicPr>
          <p:cNvPr id="274" name="Shape 274"/>
          <p:cNvPicPr preferRelativeResize="0"/>
          <p:nvPr/>
        </p:nvPicPr>
        <p:blipFill>
          <a:blip r:embed="rId4">
            <a:alphaModFix/>
          </a:blip>
          <a:stretch>
            <a:fillRect/>
          </a:stretch>
        </p:blipFill>
        <p:spPr>
          <a:xfrm>
            <a:off x="4747925" y="2165175"/>
            <a:ext cx="4267200" cy="2211349"/>
          </a:xfrm>
          <a:prstGeom prst="rect">
            <a:avLst/>
          </a:prstGeom>
          <a:noFill/>
          <a:ln>
            <a:noFill/>
          </a:ln>
        </p:spPr>
      </p:pic>
      <p:sp>
        <p:nvSpPr>
          <p:cNvPr id="275" name="Shape 275"/>
          <p:cNvSpPr txBox="1">
            <a:spLocks noGrp="1"/>
          </p:cNvSpPr>
          <p:nvPr>
            <p:ph type="title"/>
          </p:nvPr>
        </p:nvSpPr>
        <p:spPr>
          <a:xfrm>
            <a:off x="772798" y="310034"/>
            <a:ext cx="7598400" cy="3756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chemeClr val="lt1"/>
              </a:buClr>
              <a:buSzPts val="2000"/>
              <a:buFont typeface="Bookman Old Style"/>
              <a:buNone/>
            </a:pPr>
            <a:r>
              <a:rPr lang="en-GB" sz="2400">
                <a:solidFill>
                  <a:srgbClr val="FFFFFF"/>
                </a:solidFill>
                <a:latin typeface="Arial"/>
                <a:ea typeface="Arial"/>
                <a:cs typeface="Arial"/>
                <a:sym typeface="Arial"/>
              </a:rPr>
              <a:t>Data Analysis</a:t>
            </a:r>
            <a:endParaRPr sz="2000" b="1" i="0" u="none" strike="noStrike" cap="none">
              <a:solidFill>
                <a:schemeClr val="lt1"/>
              </a:solidFill>
              <a:latin typeface="Bookman Old Style"/>
              <a:ea typeface="Bookman Old Style"/>
              <a:cs typeface="Bookman Old Style"/>
              <a:sym typeface="Bookman Old Style"/>
            </a:endParaRPr>
          </a:p>
        </p:txBody>
      </p:sp>
      <p:pic>
        <p:nvPicPr>
          <p:cNvPr id="276" name="Shape 276"/>
          <p:cNvPicPr preferRelativeResize="0"/>
          <p:nvPr/>
        </p:nvPicPr>
        <p:blipFill>
          <a:blip r:embed="rId5">
            <a:alphaModFix/>
          </a:blip>
          <a:stretch>
            <a:fillRect/>
          </a:stretch>
        </p:blipFill>
        <p:spPr>
          <a:xfrm>
            <a:off x="5696675" y="207575"/>
            <a:ext cx="580500" cy="580500"/>
          </a:xfrm>
          <a:prstGeom prst="rect">
            <a:avLst/>
          </a:prstGeom>
          <a:noFill/>
          <a:ln>
            <a:noFill/>
          </a:ln>
        </p:spPr>
      </p:pic>
      <p:sp>
        <p:nvSpPr>
          <p:cNvPr id="277" name="Shape 277"/>
          <p:cNvSpPr txBox="1"/>
          <p:nvPr/>
        </p:nvSpPr>
        <p:spPr>
          <a:xfrm>
            <a:off x="226675" y="3260302"/>
            <a:ext cx="4267200" cy="89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We can conclude that with the results obtained from the conducted survey, employed people from India and students from USA are more willing to try Uber’s self driving cars.</a:t>
            </a:r>
            <a:endParaRPr>
              <a:solidFill>
                <a:srgbClr val="FFFFFF"/>
              </a:solidFill>
            </a:endParaRPr>
          </a:p>
        </p:txBody>
      </p:sp>
      <p:cxnSp>
        <p:nvCxnSpPr>
          <p:cNvPr id="278" name="Shape 278"/>
          <p:cNvCxnSpPr/>
          <p:nvPr/>
        </p:nvCxnSpPr>
        <p:spPr>
          <a:xfrm rot="10800000" flipH="1">
            <a:off x="4590300" y="965200"/>
            <a:ext cx="4354800" cy="11700"/>
          </a:xfrm>
          <a:prstGeom prst="straightConnector1">
            <a:avLst/>
          </a:prstGeom>
          <a:noFill/>
          <a:ln w="28575" cap="flat" cmpd="sng">
            <a:solidFill>
              <a:srgbClr val="E48312"/>
            </a:solidFill>
            <a:prstDash val="solid"/>
            <a:round/>
            <a:headEnd type="none" w="med" len="med"/>
            <a:tailEnd type="none" w="med" len="med"/>
          </a:ln>
        </p:spPr>
      </p:cxnSp>
      <p:cxnSp>
        <p:nvCxnSpPr>
          <p:cNvPr id="279" name="Shape 279"/>
          <p:cNvCxnSpPr/>
          <p:nvPr/>
        </p:nvCxnSpPr>
        <p:spPr>
          <a:xfrm rot="10800000">
            <a:off x="4604850" y="976900"/>
            <a:ext cx="9000" cy="3378000"/>
          </a:xfrm>
          <a:prstGeom prst="straightConnector1">
            <a:avLst/>
          </a:prstGeom>
          <a:noFill/>
          <a:ln w="28575" cap="flat" cmpd="sng">
            <a:solidFill>
              <a:srgbClr val="E48312"/>
            </a:solidFill>
            <a:prstDash val="solid"/>
            <a:round/>
            <a:headEnd type="none" w="med" len="med"/>
            <a:tailEnd type="none" w="med" len="med"/>
          </a:ln>
        </p:spPr>
      </p:cxnSp>
      <p:cxnSp>
        <p:nvCxnSpPr>
          <p:cNvPr id="280" name="Shape 280"/>
          <p:cNvCxnSpPr/>
          <p:nvPr/>
        </p:nvCxnSpPr>
        <p:spPr>
          <a:xfrm rot="10800000" flipH="1">
            <a:off x="259050" y="4343200"/>
            <a:ext cx="4354800" cy="11700"/>
          </a:xfrm>
          <a:prstGeom prst="straightConnector1">
            <a:avLst/>
          </a:prstGeom>
          <a:noFill/>
          <a:ln w="28575" cap="flat" cmpd="sng">
            <a:solidFill>
              <a:srgbClr val="E48312"/>
            </a:solidFill>
            <a:prstDash val="solid"/>
            <a:round/>
            <a:headEnd type="none" w="med" len="med"/>
            <a:tailEnd type="none" w="med" len="med"/>
          </a:ln>
        </p:spPr>
      </p:cxnSp>
      <p:sp>
        <p:nvSpPr>
          <p:cNvPr id="281" name="Shape 281"/>
          <p:cNvSpPr txBox="1"/>
          <p:nvPr/>
        </p:nvSpPr>
        <p:spPr>
          <a:xfrm>
            <a:off x="4778625" y="1118150"/>
            <a:ext cx="4146000" cy="92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But when it comes to shelling out money, ironically the very same group also has the maximum number who would pay upto 10% less than the current amount.</a:t>
            </a:r>
            <a:endParaRPr>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940</Words>
  <Application>Microsoft Macintosh PowerPoint</Application>
  <PresentationFormat>On-screen Show (16:9)</PresentationFormat>
  <Paragraphs>134</Paragraphs>
  <Slides>17</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Bookman Old Style</vt:lpstr>
      <vt:lpstr>Arial Narrow</vt:lpstr>
      <vt:lpstr>Comic Sans MS</vt:lpstr>
      <vt:lpstr>Calibri</vt:lpstr>
      <vt:lpstr>Arial</vt:lpstr>
      <vt:lpstr>Rockwell</vt:lpstr>
      <vt:lpstr>Simple Light</vt:lpstr>
      <vt:lpstr>Damask</vt:lpstr>
      <vt:lpstr>PowerPoint Presentation</vt:lpstr>
      <vt:lpstr>Introduction</vt:lpstr>
      <vt:lpstr>Problem Definition</vt:lpstr>
      <vt:lpstr>Research Design and Data Collection</vt:lpstr>
      <vt:lpstr>Qualitative Research</vt:lpstr>
      <vt:lpstr>Quantitative Research - Data Analysis </vt:lpstr>
      <vt:lpstr>Data Analysis</vt:lpstr>
      <vt:lpstr>Data Analysis</vt:lpstr>
      <vt:lpstr>Data Analysis</vt:lpstr>
      <vt:lpstr>PowerPoint Presentation</vt:lpstr>
      <vt:lpstr> Data Analysis </vt:lpstr>
      <vt:lpstr>PowerPoint Presentation</vt:lpstr>
      <vt:lpstr>PowerPoint Presentation</vt:lpstr>
      <vt:lpstr>PowerPoint Presentation</vt:lpstr>
      <vt:lpstr>Recommendations</vt:lpstr>
      <vt:lpstr>Conclusion</vt:lpstr>
      <vt:lpstr>Thankyou for listening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Sakshi Kalani</cp:lastModifiedBy>
  <cp:revision>10</cp:revision>
  <dcterms:modified xsi:type="dcterms:W3CDTF">2018-04-30T16:27:35Z</dcterms:modified>
</cp:coreProperties>
</file>